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2" r:id="rId2"/>
    <p:sldMasterId id="2147483695" r:id="rId3"/>
  </p:sldMasterIdLst>
  <p:notesMasterIdLst>
    <p:notesMasterId r:id="rId39"/>
  </p:notesMasterIdLst>
  <p:sldIdLst>
    <p:sldId id="256" r:id="rId4"/>
    <p:sldId id="271" r:id="rId5"/>
    <p:sldId id="303" r:id="rId6"/>
    <p:sldId id="289" r:id="rId7"/>
    <p:sldId id="297" r:id="rId8"/>
    <p:sldId id="304" r:id="rId9"/>
    <p:sldId id="272" r:id="rId10"/>
    <p:sldId id="295" r:id="rId11"/>
    <p:sldId id="274" r:id="rId12"/>
    <p:sldId id="296" r:id="rId13"/>
    <p:sldId id="275" r:id="rId14"/>
    <p:sldId id="298" r:id="rId15"/>
    <p:sldId id="299" r:id="rId16"/>
    <p:sldId id="276" r:id="rId17"/>
    <p:sldId id="300" r:id="rId18"/>
    <p:sldId id="277" r:id="rId19"/>
    <p:sldId id="301" r:id="rId20"/>
    <p:sldId id="302" r:id="rId21"/>
    <p:sldId id="292" r:id="rId22"/>
    <p:sldId id="305" r:id="rId23"/>
    <p:sldId id="273" r:id="rId24"/>
    <p:sldId id="278" r:id="rId25"/>
    <p:sldId id="279" r:id="rId26"/>
    <p:sldId id="290" r:id="rId27"/>
    <p:sldId id="280" r:id="rId28"/>
    <p:sldId id="281" r:id="rId29"/>
    <p:sldId id="282" r:id="rId30"/>
    <p:sldId id="291" r:id="rId31"/>
    <p:sldId id="283" r:id="rId32"/>
    <p:sldId id="285" r:id="rId33"/>
    <p:sldId id="286" r:id="rId34"/>
    <p:sldId id="287" r:id="rId35"/>
    <p:sldId id="288" r:id="rId36"/>
    <p:sldId id="306" r:id="rId37"/>
    <p:sldId id="307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57" autoAdjust="0"/>
    <p:restoredTop sz="94660"/>
  </p:normalViewPr>
  <p:slideViewPr>
    <p:cSldViewPr>
      <p:cViewPr>
        <p:scale>
          <a:sx n="80" d="100"/>
          <a:sy n="80" d="100"/>
        </p:scale>
        <p:origin x="-48" y="-5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195185-9D18-4F18-B894-131CFE94E59F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7DD39EE3-4E37-4EAD-AD21-686C015B1F43}">
      <dgm:prSet phldrT="[Texte]"/>
      <dgm:spPr/>
      <dgm:t>
        <a:bodyPr/>
        <a:lstStyle/>
        <a:p>
          <a:r>
            <a:rPr lang="fr-FR" dirty="0" err="1" smtClean="0"/>
            <a:t>Algorithm</a:t>
          </a:r>
          <a:endParaRPr lang="fr-FR" dirty="0"/>
        </a:p>
      </dgm:t>
    </dgm:pt>
    <dgm:pt modelId="{B9F1B68E-CA9F-455F-91A8-F3F31FEC1287}" type="parTrans" cxnId="{A54533D7-C1C8-404F-B0F0-9EBA3DDC1492}">
      <dgm:prSet/>
      <dgm:spPr/>
      <dgm:t>
        <a:bodyPr/>
        <a:lstStyle/>
        <a:p>
          <a:endParaRPr lang="fr-FR"/>
        </a:p>
      </dgm:t>
    </dgm:pt>
    <dgm:pt modelId="{99B22EE9-D829-4C72-AA79-559E34ADDDA0}" type="sibTrans" cxnId="{A54533D7-C1C8-404F-B0F0-9EBA3DDC1492}">
      <dgm:prSet/>
      <dgm:spPr/>
      <dgm:t>
        <a:bodyPr/>
        <a:lstStyle/>
        <a:p>
          <a:endParaRPr lang="fr-FR"/>
        </a:p>
      </dgm:t>
    </dgm:pt>
    <dgm:pt modelId="{2B459BF9-F094-4E89-BB2D-C18A5B9D5560}" type="pres">
      <dgm:prSet presAssocID="{C3195185-9D18-4F18-B894-131CFE94E59F}" presName="Name0" presStyleCnt="0">
        <dgm:presLayoutVars>
          <dgm:dir/>
          <dgm:animLvl val="lvl"/>
          <dgm:resizeHandles val="exact"/>
        </dgm:presLayoutVars>
      </dgm:prSet>
      <dgm:spPr/>
    </dgm:pt>
    <dgm:pt modelId="{94ACF6E8-EBFC-4095-A1D2-BF03A3775397}" type="pres">
      <dgm:prSet presAssocID="{C3195185-9D18-4F18-B894-131CFE94E59F}" presName="dummy" presStyleCnt="0"/>
      <dgm:spPr/>
    </dgm:pt>
    <dgm:pt modelId="{528819FF-B633-40FF-A203-6960531EF6B4}" type="pres">
      <dgm:prSet presAssocID="{C3195185-9D18-4F18-B894-131CFE94E59F}" presName="linH" presStyleCnt="0"/>
      <dgm:spPr/>
    </dgm:pt>
    <dgm:pt modelId="{8232C0C9-75E5-4C0B-8DCE-A9A00D006D13}" type="pres">
      <dgm:prSet presAssocID="{C3195185-9D18-4F18-B894-131CFE94E59F}" presName="padding1" presStyleCnt="0"/>
      <dgm:spPr/>
    </dgm:pt>
    <dgm:pt modelId="{C3878DB0-5837-4BBD-A95D-91239A6407BA}" type="pres">
      <dgm:prSet presAssocID="{7DD39EE3-4E37-4EAD-AD21-686C015B1F43}" presName="linV" presStyleCnt="0"/>
      <dgm:spPr/>
    </dgm:pt>
    <dgm:pt modelId="{0F297E8F-A2FA-4001-8F49-6FE7D8294D56}" type="pres">
      <dgm:prSet presAssocID="{7DD39EE3-4E37-4EAD-AD21-686C015B1F43}" presName="spVertical1" presStyleCnt="0"/>
      <dgm:spPr/>
    </dgm:pt>
    <dgm:pt modelId="{025E9E3A-9E71-4368-9F72-E77EDAFC9366}" type="pres">
      <dgm:prSet presAssocID="{7DD39EE3-4E37-4EAD-AD21-686C015B1F43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634DE4C2-80F0-4D34-AF2A-19F07CD7CCEA}" type="pres">
      <dgm:prSet presAssocID="{7DD39EE3-4E37-4EAD-AD21-686C015B1F43}" presName="spVertical2" presStyleCnt="0"/>
      <dgm:spPr/>
    </dgm:pt>
    <dgm:pt modelId="{876FD582-5B8B-4907-9D86-A9CD785AFCA7}" type="pres">
      <dgm:prSet presAssocID="{7DD39EE3-4E37-4EAD-AD21-686C015B1F43}" presName="spVertical3" presStyleCnt="0"/>
      <dgm:spPr/>
    </dgm:pt>
    <dgm:pt modelId="{875DDC5F-B561-411A-884E-FED054C94C17}" type="pres">
      <dgm:prSet presAssocID="{C3195185-9D18-4F18-B894-131CFE94E59F}" presName="padding2" presStyleCnt="0"/>
      <dgm:spPr/>
    </dgm:pt>
    <dgm:pt modelId="{D99A0FE0-4293-4AE3-B508-12D12D3544BE}" type="pres">
      <dgm:prSet presAssocID="{C3195185-9D18-4F18-B894-131CFE94E59F}" presName="negArrow" presStyleCnt="0"/>
      <dgm:spPr/>
    </dgm:pt>
    <dgm:pt modelId="{BE3E1534-75FC-4E9F-8006-C545F7C9B0E0}" type="pres">
      <dgm:prSet presAssocID="{C3195185-9D18-4F18-B894-131CFE94E59F}" presName="backgroundArrow" presStyleLbl="node1" presStyleIdx="0" presStyleCnt="1" custLinFactNeighborX="3226" custLinFactNeighborY="271"/>
      <dgm:spPr/>
    </dgm:pt>
  </dgm:ptLst>
  <dgm:cxnLst>
    <dgm:cxn modelId="{37E15FF7-5D1E-4DB9-BC3E-B7C356240150}" type="presOf" srcId="{7DD39EE3-4E37-4EAD-AD21-686C015B1F43}" destId="{025E9E3A-9E71-4368-9F72-E77EDAFC9366}" srcOrd="0" destOrd="0" presId="urn:microsoft.com/office/officeart/2005/8/layout/hProcess3"/>
    <dgm:cxn modelId="{CE18054A-B664-48C3-9767-4458475C1DD2}" type="presOf" srcId="{C3195185-9D18-4F18-B894-131CFE94E59F}" destId="{2B459BF9-F094-4E89-BB2D-C18A5B9D5560}" srcOrd="0" destOrd="0" presId="urn:microsoft.com/office/officeart/2005/8/layout/hProcess3"/>
    <dgm:cxn modelId="{A54533D7-C1C8-404F-B0F0-9EBA3DDC1492}" srcId="{C3195185-9D18-4F18-B894-131CFE94E59F}" destId="{7DD39EE3-4E37-4EAD-AD21-686C015B1F43}" srcOrd="0" destOrd="0" parTransId="{B9F1B68E-CA9F-455F-91A8-F3F31FEC1287}" sibTransId="{99B22EE9-D829-4C72-AA79-559E34ADDDA0}"/>
    <dgm:cxn modelId="{48F9B129-558E-423A-8251-FD9C21C9A0A0}" type="presParOf" srcId="{2B459BF9-F094-4E89-BB2D-C18A5B9D5560}" destId="{94ACF6E8-EBFC-4095-A1D2-BF03A3775397}" srcOrd="0" destOrd="0" presId="urn:microsoft.com/office/officeart/2005/8/layout/hProcess3"/>
    <dgm:cxn modelId="{EDABDB31-F295-4C58-A023-D3DC8FF66620}" type="presParOf" srcId="{2B459BF9-F094-4E89-BB2D-C18A5B9D5560}" destId="{528819FF-B633-40FF-A203-6960531EF6B4}" srcOrd="1" destOrd="0" presId="urn:microsoft.com/office/officeart/2005/8/layout/hProcess3"/>
    <dgm:cxn modelId="{FAE553A4-0BF7-447B-B99F-14FCAD14C2A7}" type="presParOf" srcId="{528819FF-B633-40FF-A203-6960531EF6B4}" destId="{8232C0C9-75E5-4C0B-8DCE-A9A00D006D13}" srcOrd="0" destOrd="0" presId="urn:microsoft.com/office/officeart/2005/8/layout/hProcess3"/>
    <dgm:cxn modelId="{7296545F-0BD7-4F9F-B4C5-A023FB88DCA8}" type="presParOf" srcId="{528819FF-B633-40FF-A203-6960531EF6B4}" destId="{C3878DB0-5837-4BBD-A95D-91239A6407BA}" srcOrd="1" destOrd="0" presId="urn:microsoft.com/office/officeart/2005/8/layout/hProcess3"/>
    <dgm:cxn modelId="{E7CF4FC5-448B-4243-B605-A4732AF985D5}" type="presParOf" srcId="{C3878DB0-5837-4BBD-A95D-91239A6407BA}" destId="{0F297E8F-A2FA-4001-8F49-6FE7D8294D56}" srcOrd="0" destOrd="0" presId="urn:microsoft.com/office/officeart/2005/8/layout/hProcess3"/>
    <dgm:cxn modelId="{1435A69B-D8E9-4ED4-BC9E-88292BA1747A}" type="presParOf" srcId="{C3878DB0-5837-4BBD-A95D-91239A6407BA}" destId="{025E9E3A-9E71-4368-9F72-E77EDAFC9366}" srcOrd="1" destOrd="0" presId="urn:microsoft.com/office/officeart/2005/8/layout/hProcess3"/>
    <dgm:cxn modelId="{E4FE53E2-62AA-4A9C-89DA-60E802CAEBFC}" type="presParOf" srcId="{C3878DB0-5837-4BBD-A95D-91239A6407BA}" destId="{634DE4C2-80F0-4D34-AF2A-19F07CD7CCEA}" srcOrd="2" destOrd="0" presId="urn:microsoft.com/office/officeart/2005/8/layout/hProcess3"/>
    <dgm:cxn modelId="{59119C9E-4711-40EA-A58C-96E67B9647DE}" type="presParOf" srcId="{C3878DB0-5837-4BBD-A95D-91239A6407BA}" destId="{876FD582-5B8B-4907-9D86-A9CD785AFCA7}" srcOrd="3" destOrd="0" presId="urn:microsoft.com/office/officeart/2005/8/layout/hProcess3"/>
    <dgm:cxn modelId="{08D2F30B-84B3-4218-B869-8E9FA312124B}" type="presParOf" srcId="{528819FF-B633-40FF-A203-6960531EF6B4}" destId="{875DDC5F-B561-411A-884E-FED054C94C17}" srcOrd="2" destOrd="0" presId="urn:microsoft.com/office/officeart/2005/8/layout/hProcess3"/>
    <dgm:cxn modelId="{63860B9D-2042-4C16-9D9A-D95BEBE7DA8B}" type="presParOf" srcId="{528819FF-B633-40FF-A203-6960531EF6B4}" destId="{D99A0FE0-4293-4AE3-B508-12D12D3544BE}" srcOrd="3" destOrd="0" presId="urn:microsoft.com/office/officeart/2005/8/layout/hProcess3"/>
    <dgm:cxn modelId="{B89C9A15-8C6F-4383-A9AC-AEE618DBA97B}" type="presParOf" srcId="{528819FF-B633-40FF-A203-6960531EF6B4}" destId="{BE3E1534-75FC-4E9F-8006-C545F7C9B0E0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E3E1534-75FC-4E9F-8006-C545F7C9B0E0}">
      <dsp:nvSpPr>
        <dsp:cNvPr id="0" name=""/>
        <dsp:cNvSpPr/>
      </dsp:nvSpPr>
      <dsp:spPr>
        <a:xfrm>
          <a:off x="0" y="7800"/>
          <a:ext cx="2362199" cy="144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E9E3A-9E71-4368-9F72-E77EDAFC9366}">
      <dsp:nvSpPr>
        <dsp:cNvPr id="0" name=""/>
        <dsp:cNvSpPr/>
      </dsp:nvSpPr>
      <dsp:spPr>
        <a:xfrm>
          <a:off x="190544" y="363900"/>
          <a:ext cx="193543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0" rIns="0" bIns="203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err="1" smtClean="0"/>
            <a:t>Algorithm</a:t>
          </a:r>
          <a:endParaRPr lang="fr-FR" sz="2000" kern="1200" dirty="0"/>
        </a:p>
      </dsp:txBody>
      <dsp:txXfrm>
        <a:off x="190544" y="363900"/>
        <a:ext cx="193543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5D3DF-E4A9-414C-ADE4-124DA7F58345}" type="datetimeFigureOut">
              <a:rPr lang="en-US" smtClean="0"/>
              <a:pPr/>
              <a:t>11/29/2010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7E548-48DD-48A7-89CC-D5F4822B99E6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3"/>
          <p:cNvGrpSpPr/>
          <p:nvPr/>
        </p:nvGrpSpPr>
        <p:grpSpPr>
          <a:xfrm>
            <a:off x="0" y="0"/>
            <a:ext cx="9163050" cy="6858000"/>
            <a:chOff x="0" y="0"/>
            <a:chExt cx="9163050" cy="6858000"/>
          </a:xfrm>
        </p:grpSpPr>
        <p:pic>
          <p:nvPicPr>
            <p:cNvPr id="7" name="Rectangle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2" y="457200"/>
              <a:ext cx="9144000" cy="640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/>
            <p:cNvSpPr/>
            <p:nvPr/>
          </p:nvSpPr>
          <p:spPr>
            <a:xfrm>
              <a:off x="1292" y="0"/>
              <a:ext cx="9144000" cy="6858000"/>
            </a:xfrm>
            <a:prstGeom prst="rect">
              <a:avLst/>
            </a:prstGeom>
            <a:solidFill>
              <a:schemeClr val="accent2">
                <a:shade val="75000"/>
                <a:alpha val="90000"/>
              </a:schemeClr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0"/>
              <a:ext cx="9144000" cy="2286000"/>
            </a:xfrm>
            <a:prstGeom prst="rect">
              <a:avLst/>
            </a:prstGeom>
            <a:gradFill flip="none" rotWithShape="1">
              <a:gsLst>
                <a:gs pos="33000">
                  <a:schemeClr val="accent3">
                    <a:alpha val="49000"/>
                  </a:schemeClr>
                </a:gs>
                <a:gs pos="100000">
                  <a:schemeClr val="bg1">
                    <a:alpha val="43000"/>
                  </a:schemeClr>
                </a:gs>
              </a:gsLst>
              <a:lin ang="5400000" scaled="1"/>
              <a:tileRect/>
            </a:gradFill>
            <a:ln w="25400" cap="rnd" cmpd="sng" algn="ctr">
              <a:noFill/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92" y="1981200"/>
              <a:ext cx="9144000" cy="609600"/>
            </a:xfrm>
            <a:prstGeom prst="rect">
              <a:avLst/>
            </a:prstGeom>
            <a:solidFill>
              <a:schemeClr val="tx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66" y="2590800"/>
              <a:ext cx="9144000" cy="457200"/>
            </a:xfrm>
            <a:prstGeom prst="rect">
              <a:avLst/>
            </a:prstGeom>
            <a:solidFill>
              <a:schemeClr val="accent6">
                <a:shade val="10000"/>
              </a:schemeClr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" y="0"/>
              <a:ext cx="9144000" cy="1981200"/>
            </a:xfrm>
            <a:prstGeom prst="rect">
              <a:avLst/>
            </a:prstGeom>
            <a:gradFill flip="none" rotWithShape="1">
              <a:gsLst>
                <a:gs pos="33000">
                  <a:schemeClr val="accent3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 w="25400" cap="rnd" cmpd="sng" algn="ctr">
              <a:noFill/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52625"/>
            <a:ext cx="7772400" cy="666750"/>
          </a:xfrm>
        </p:spPr>
        <p:txBody>
          <a:bodyPr/>
          <a:lstStyle>
            <a:lvl1pPr algn="ctr">
              <a:defRPr sz="3600" cap="all" baseline="0">
                <a:effectLst>
                  <a:outerShdw blurRad="254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67000"/>
            <a:ext cx="7772400" cy="381000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effectLst>
                  <a:outerShdw blurRad="254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250" y="1905000"/>
            <a:ext cx="7681913" cy="1523495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54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49" y="4344988"/>
            <a:ext cx="768191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9219" y="649805"/>
            <a:ext cx="7043208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8955" y="4344988"/>
            <a:ext cx="7043208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2049" y="2355850"/>
            <a:ext cx="7690114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0066FF"/>
                    </a:gs>
                    <a:gs pos="28000">
                      <a:srgbClr val="2E59B0"/>
                    </a:gs>
                    <a:gs pos="62000">
                      <a:srgbClr val="2B395F"/>
                    </a:gs>
                    <a:gs pos="88000">
                      <a:srgbClr val="000000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12875"/>
            <a:ext cx="8382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411553"/>
            <a:ext cx="4114800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1553"/>
            <a:ext cx="4114800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11553"/>
            <a:ext cx="4114800" cy="69249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2174875"/>
            <a:ext cx="4114800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981" y="1411553"/>
            <a:ext cx="4117019" cy="69249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117974" cy="1537344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411553"/>
            <a:ext cx="8382000" cy="2200602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" y="6629400"/>
            <a:ext cx="990600" cy="204561"/>
          </a:xfrm>
        </p:spPr>
        <p:txBody>
          <a:bodyPr/>
          <a:lstStyle/>
          <a:p>
            <a:r>
              <a:rPr lang="en-US" smtClean="0"/>
              <a:t>8/11/2010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9700" y="6629400"/>
            <a:ext cx="6324600" cy="228600"/>
          </a:xfrm>
        </p:spPr>
        <p:txBody>
          <a:bodyPr/>
          <a:lstStyle/>
          <a:p>
            <a:r>
              <a:rPr lang="pt-BR" smtClean="0"/>
              <a:t>Compressed Sensing - Carlos Becker, Guillaume Lemaître, Peter Rennert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411553"/>
            <a:ext cx="8382000" cy="2200602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6238875"/>
            <a:ext cx="9144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9219" y="649805"/>
            <a:ext cx="7043208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8955" y="4344988"/>
            <a:ext cx="7043208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2049" y="2355850"/>
            <a:ext cx="7690114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0066FF"/>
                    </a:gs>
                    <a:gs pos="28000">
                      <a:srgbClr val="2E59B0"/>
                    </a:gs>
                    <a:gs pos="62000">
                      <a:srgbClr val="2B395F"/>
                    </a:gs>
                    <a:gs pos="88000">
                      <a:srgbClr val="000000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2313" y="1905000"/>
            <a:ext cx="8040688" cy="22098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6">
            <a:shade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/>
          <p:nvPr/>
        </p:nvGrpSpPr>
        <p:grpSpPr>
          <a:xfrm>
            <a:off x="0" y="228600"/>
            <a:ext cx="9144000" cy="6400800"/>
            <a:chOff x="0" y="228600"/>
            <a:chExt cx="9144000" cy="6400800"/>
          </a:xfrm>
        </p:grpSpPr>
        <p:pic>
          <p:nvPicPr>
            <p:cNvPr id="7" name="Rectangle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28600"/>
              <a:ext cx="9144000" cy="640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/>
            <p:cNvSpPr/>
            <p:nvPr/>
          </p:nvSpPr>
          <p:spPr>
            <a:xfrm>
              <a:off x="0" y="228600"/>
              <a:ext cx="9144000" cy="6400800"/>
            </a:xfrm>
            <a:prstGeom prst="rect">
              <a:avLst/>
            </a:prstGeom>
            <a:solidFill>
              <a:schemeClr val="accent2">
                <a:shade val="50000"/>
                <a:alpha val="93000"/>
              </a:schemeClr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228600"/>
              <a:ext cx="9144000" cy="6199632"/>
            </a:xfrm>
            <a:prstGeom prst="rect">
              <a:avLst/>
            </a:prstGeom>
            <a:gradFill>
              <a:gsLst>
                <a:gs pos="66000">
                  <a:schemeClr val="accent3">
                    <a:alpha val="79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5400000" scaled="1"/>
            </a:gradFill>
            <a:ln w="25400" cap="rnd" cmpd="sng" algn="ctr">
              <a:noFill/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505200"/>
            <a:ext cx="7772400" cy="1362075"/>
          </a:xfrm>
        </p:spPr>
        <p:txBody>
          <a:bodyPr anchor="b" anchorCtr="0"/>
          <a:lstStyle>
            <a:lvl1pPr algn="l">
              <a:defRPr sz="3600" b="0" cap="all" baseline="0">
                <a:effectLst>
                  <a:outerShdw blurRad="254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876801"/>
            <a:ext cx="7772400" cy="1042987"/>
          </a:xfrm>
        </p:spPr>
        <p:txBody>
          <a:bodyPr anchor="t" anchorCtr="0"/>
          <a:lstStyle>
            <a:lvl1pPr marL="0" indent="0">
              <a:buNone/>
              <a:defRPr sz="1600">
                <a:solidFill>
                  <a:schemeClr val="accent6">
                    <a:shade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8/11/2010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Compressed Sensing - Carlos Becker, Guillaume Lemaître, Peter Rennert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8/11/2010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Compressed Sensing - Carlos Becker, Guillaume Lemaître, Peter Rennert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8/11/2010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Compressed Sensing - Carlos Becker, Guillaume Lemaître, Peter Rennert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8/11/2010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Compressed Sensing - Carlos Becker, Guillaume Lemaître, Peter Rennert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8/11/2010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Compressed Sensing - Carlos Becker, Guillaume Lemaître, Peter Rennert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8/11/2010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Compressed Sensing - Carlos Becker, Guillaume Lemaître, Peter Rennert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6">
                <a:shade val="10000"/>
              </a:schemeClr>
            </a:solidFill>
            <a:ln w="25400" cap="rnd" cmpd="sng" algn="ctr">
              <a:noFill/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Rectangle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228600"/>
              <a:ext cx="9144000" cy="640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Rectangle 13"/>
            <p:cNvSpPr/>
            <p:nvPr/>
          </p:nvSpPr>
          <p:spPr>
            <a:xfrm>
              <a:off x="0" y="228600"/>
              <a:ext cx="9144000" cy="6400800"/>
            </a:xfrm>
            <a:prstGeom prst="rect">
              <a:avLst/>
            </a:prstGeom>
            <a:solidFill>
              <a:schemeClr val="accent2">
                <a:shade val="50000"/>
                <a:alpha val="90000"/>
              </a:schemeClr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0" y="1371601"/>
              <a:ext cx="9144000" cy="5057775"/>
            </a:xfrm>
            <a:prstGeom prst="rect">
              <a:avLst/>
            </a:prstGeom>
            <a:gradFill>
              <a:gsLst>
                <a:gs pos="66000">
                  <a:schemeClr val="accent3">
                    <a:alpha val="79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5400000" scaled="1"/>
            </a:gradFill>
            <a:ln w="25400" cap="rnd" cmpd="sng" algn="ctr">
              <a:noFill/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8229600" cy="1143000"/>
          </a:xfrm>
          <a:prstGeom prst="rect">
            <a:avLst/>
          </a:prstGeom>
        </p:spPr>
        <p:txBody>
          <a:bodyPr vert="horz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14476"/>
            <a:ext cx="8229600" cy="4611688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629400"/>
            <a:ext cx="2133600" cy="204561"/>
          </a:xfrm>
          <a:prstGeom prst="rect">
            <a:avLst/>
          </a:prstGeom>
        </p:spPr>
        <p:txBody>
          <a:bodyPr vert="horz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8/11/2010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629400"/>
            <a:ext cx="5029200" cy="204561"/>
          </a:xfrm>
          <a:prstGeom prst="rect">
            <a:avLst/>
          </a:prstGeom>
        </p:spPr>
        <p:txBody>
          <a:bodyPr vert="horz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Compressed Sensing - Carlos Becker, Guillaume Lemaître, Peter Rennert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6629400"/>
            <a:ext cx="838200" cy="204561"/>
          </a:xfrm>
          <a:prstGeom prst="rect">
            <a:avLst/>
          </a:prstGeom>
        </p:spPr>
        <p:txBody>
          <a:bodyPr vert="horz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6C9E102-A792-4ED1-AF41-03D373359065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rtl="0" eaLnBrk="1" latinLnBrk="0" hangingPunct="1">
        <a:spcBef>
          <a:spcPct val="0"/>
        </a:spcBef>
        <a:buNone/>
        <a:defRPr sz="3600" kern="1200" cap="all" baseline="0">
          <a:solidFill>
            <a:schemeClr val="bg1"/>
          </a:solidFill>
          <a:effectLst>
            <a:outerShdw blurRad="254000" algn="tl" rotWithShape="0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accent6">
              <a:shade val="10000"/>
            </a:schemeClr>
          </a:solidFill>
          <a:latin typeface="+mj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accent6">
              <a:shade val="10000"/>
            </a:schemeClr>
          </a:solidFill>
          <a:latin typeface="+mj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6">
              <a:shade val="10000"/>
            </a:schemeClr>
          </a:solidFill>
          <a:latin typeface="+mj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accent6">
              <a:shade val="10000"/>
            </a:schemeClr>
          </a:solidFill>
          <a:latin typeface="+mj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accent6">
              <a:shade val="10000"/>
            </a:schemeClr>
          </a:solidFill>
          <a:latin typeface="+mj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5" descr="7-00029_BAK_v03TOP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-15875" y="6007100"/>
            <a:ext cx="9159875" cy="849313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12875"/>
            <a:ext cx="8382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transition>
    <p:fade/>
  </p:transition>
  <p:hf hd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dirty="0" smtClean="0">
          <a:ln w="3175">
            <a:noFill/>
          </a:ln>
          <a:gradFill>
            <a:gsLst>
              <a:gs pos="0">
                <a:srgbClr val="2E59B0"/>
              </a:gs>
              <a:gs pos="49000">
                <a:srgbClr val="161D32"/>
              </a:gs>
              <a:gs pos="100000">
                <a:srgbClr val="000000"/>
              </a:gs>
            </a:gsLst>
            <a:lin ang="540000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396875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6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7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88" indent="-344488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rectangle.png"/>
          <p:cNvPicPr>
            <a:picLocks noChangeAspect="1"/>
          </p:cNvPicPr>
          <p:nvPr/>
        </p:nvPicPr>
        <p:blipFill>
          <a:blip r:embed="rId4" cstate="print"/>
          <a:srcRect b="10453"/>
          <a:stretch>
            <a:fillRect/>
          </a:stretch>
        </p:blipFill>
        <p:spPr>
          <a:xfrm>
            <a:off x="0" y="1299706"/>
            <a:ext cx="9144000" cy="55582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1905000"/>
            <a:ext cx="8040688" cy="2108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ransition>
    <p:fade/>
  </p:transition>
  <p:hf hd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5" dirty="0" smtClean="0">
          <a:ln w="3175">
            <a:noFill/>
          </a:ln>
          <a:gradFill>
            <a:gsLst>
              <a:gs pos="0">
                <a:srgbClr val="2E59B0"/>
              </a:gs>
              <a:gs pos="49000">
                <a:srgbClr val="161D32"/>
              </a:gs>
              <a:gs pos="100000">
                <a:srgbClr val="000000"/>
              </a:gs>
            </a:gsLst>
            <a:lin ang="540000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30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1pPr>
      <a:lvl2pPr marL="384954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8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2pPr>
      <a:lvl3pPr marL="761970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3pPr>
      <a:lvl4pPr marL="1094009" indent="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4pPr>
      <a:lvl5pPr marL="1426047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e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92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3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81200"/>
            <a:ext cx="7772400" cy="666750"/>
          </a:xfrm>
        </p:spPr>
        <p:txBody>
          <a:bodyPr>
            <a:noAutofit/>
          </a:bodyPr>
          <a:lstStyle/>
          <a:p>
            <a:r>
              <a:rPr lang="en-US" sz="2200" dirty="0" smtClean="0"/>
              <a:t>Management and Post-Processing of Prostate Perfusion MRI</a:t>
            </a:r>
            <a:endParaRPr lang="en-US" sz="2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Medical Imaging Course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19800" y="6336268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Ali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Mirzai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&amp; Guillaume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Lemaître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Algorithm description</a:t>
            </a:r>
            <a:br>
              <a:rPr lang="en-US" sz="3200" dirty="0" smtClean="0"/>
            </a:br>
            <a:r>
              <a:rPr lang="en-US" sz="2400" dirty="0" smtClean="0"/>
              <a:t>maximum </a:t>
            </a:r>
            <a:r>
              <a:rPr lang="en-US" sz="2400" dirty="0" smtClean="0"/>
              <a:t>computation – Local maxima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20" name="Groupe 19"/>
          <p:cNvGrpSpPr/>
          <p:nvPr/>
        </p:nvGrpSpPr>
        <p:grpSpPr>
          <a:xfrm>
            <a:off x="1905000" y="1981200"/>
            <a:ext cx="5342858" cy="4000000"/>
            <a:chOff x="3581400" y="228600"/>
            <a:chExt cx="5342858" cy="4000000"/>
          </a:xfrm>
        </p:grpSpPr>
        <p:pic>
          <p:nvPicPr>
            <p:cNvPr id="21" name="Image 20" descr="smooth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1400" y="228600"/>
              <a:ext cx="5342858" cy="4000000"/>
            </a:xfrm>
            <a:prstGeom prst="rect">
              <a:avLst/>
            </a:prstGeom>
          </p:spPr>
        </p:pic>
        <p:cxnSp>
          <p:nvCxnSpPr>
            <p:cNvPr id="22" name="Connecteur droit 21"/>
            <p:cNvCxnSpPr/>
            <p:nvPr/>
          </p:nvCxnSpPr>
          <p:spPr>
            <a:xfrm>
              <a:off x="4267200" y="2895600"/>
              <a:ext cx="1600200" cy="0"/>
            </a:xfrm>
            <a:prstGeom prst="line">
              <a:avLst/>
            </a:prstGeom>
            <a:ln w="317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/>
            <p:nvPr/>
          </p:nvCxnSpPr>
          <p:spPr>
            <a:xfrm rot="5400000" flipH="1" flipV="1">
              <a:off x="5524500" y="3314700"/>
              <a:ext cx="838200" cy="0"/>
            </a:xfrm>
            <a:prstGeom prst="line">
              <a:avLst/>
            </a:prstGeom>
            <a:ln w="317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ontent Placeholder 2"/>
          <p:cNvSpPr txBox="1">
            <a:spLocks/>
          </p:cNvSpPr>
          <p:nvPr/>
        </p:nvSpPr>
        <p:spPr>
          <a:xfrm>
            <a:off x="6553200" y="3657600"/>
            <a:ext cx="2438400" cy="1066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i;i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&lt;15;i++)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find max;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end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15 1.49861E-6 L -0.20885 1.4986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Algorithm description</a:t>
            </a:r>
            <a:br>
              <a:rPr lang="en-US" sz="3200" dirty="0" smtClean="0"/>
            </a:br>
            <a:r>
              <a:rPr lang="en-US" sz="2400" dirty="0" smtClean="0"/>
              <a:t>maximum contrast enhancement parameter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514476"/>
            <a:ext cx="8229600" cy="4611688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Compute mean value betwee</a:t>
            </a:r>
            <a:r>
              <a:rPr lang="en-US" dirty="0" smtClean="0">
                <a:solidFill>
                  <a:schemeClr val="tx1"/>
                </a:solidFill>
              </a:rPr>
              <a:t>n the first point and the moment of the injection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Use the local maxima to compute the Maximum contrast as follow: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Where: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	</a:t>
            </a:r>
            <a:r>
              <a:rPr lang="en-US" sz="1600" i="1" dirty="0" err="1" smtClean="0">
                <a:solidFill>
                  <a:schemeClr val="tx1"/>
                </a:solidFill>
              </a:rPr>
              <a:t>i</a:t>
            </a:r>
            <a:r>
              <a:rPr lang="en-US" sz="1600" dirty="0" smtClean="0">
                <a:solidFill>
                  <a:schemeClr val="tx1"/>
                </a:solidFill>
              </a:rPr>
              <a:t> and</a:t>
            </a:r>
            <a:r>
              <a:rPr lang="en-US" sz="1600" i="1" dirty="0" smtClean="0">
                <a:solidFill>
                  <a:schemeClr val="tx1"/>
                </a:solidFill>
              </a:rPr>
              <a:t> j </a:t>
            </a:r>
            <a:r>
              <a:rPr lang="en-US" sz="1600" dirty="0" smtClean="0">
                <a:solidFill>
                  <a:schemeClr val="tx1"/>
                </a:solidFill>
              </a:rPr>
              <a:t>are the index of the pixel </a:t>
            </a:r>
            <a:r>
              <a:rPr lang="en-US" sz="1600" i="1" dirty="0" smtClean="0">
                <a:solidFill>
                  <a:schemeClr val="tx1"/>
                </a:solidFill>
              </a:rPr>
              <a:t>p(</a:t>
            </a:r>
            <a:r>
              <a:rPr lang="en-US" sz="1600" i="1" dirty="0" err="1" smtClean="0">
                <a:solidFill>
                  <a:schemeClr val="tx1"/>
                </a:solidFill>
              </a:rPr>
              <a:t>i</a:t>
            </a:r>
            <a:r>
              <a:rPr lang="en-US" sz="1600" i="1" dirty="0" smtClean="0">
                <a:solidFill>
                  <a:schemeClr val="tx1"/>
                </a:solidFill>
              </a:rPr>
              <a:t> , j) </a:t>
            </a:r>
            <a:r>
              <a:rPr lang="en-US" sz="1600" dirty="0" smtClean="0">
                <a:solidFill>
                  <a:schemeClr val="tx1"/>
                </a:solidFill>
              </a:rPr>
              <a:t>considered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	</a:t>
            </a:r>
            <a:r>
              <a:rPr lang="en-US" sz="1600" i="1" dirty="0" smtClean="0">
                <a:solidFill>
                  <a:schemeClr val="tx1"/>
                </a:solidFill>
              </a:rPr>
              <a:t>k</a:t>
            </a:r>
            <a:r>
              <a:rPr lang="en-US" sz="1600" dirty="0" smtClean="0">
                <a:solidFill>
                  <a:schemeClr val="tx1"/>
                </a:solidFill>
              </a:rPr>
              <a:t> is the index the slice considered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" y="4114800"/>
            <a:ext cx="8839200" cy="1066800"/>
          </a:xfrm>
          <a:prstGeom prst="rect">
            <a:avLst/>
          </a:prstGeom>
          <a:noFill/>
        </p:spPr>
      </p:pic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0" y="1524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Algorithm description</a:t>
            </a:r>
            <a:br>
              <a:rPr lang="en-US" sz="3200" dirty="0" smtClean="0"/>
            </a:br>
            <a:r>
              <a:rPr lang="en-US" sz="2400" dirty="0" smtClean="0"/>
              <a:t>maximum contrast enhancement parameter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1" name="Image 10" descr="mcegrap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362200"/>
            <a:ext cx="5040000" cy="3524790"/>
          </a:xfrm>
          <a:prstGeom prst="rect">
            <a:avLst/>
          </a:prstGeom>
        </p:spPr>
      </p:pic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58690" y="1524000"/>
            <a:ext cx="6313710" cy="762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5334000" y="2590800"/>
            <a:ext cx="3810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 smtClean="0"/>
              <a:t>Where:</a:t>
            </a:r>
          </a:p>
          <a:p>
            <a:pPr>
              <a:buNone/>
            </a:pPr>
            <a:r>
              <a:rPr lang="en-US" sz="1400" i="1" dirty="0" err="1" smtClean="0"/>
              <a:t>i</a:t>
            </a:r>
            <a:r>
              <a:rPr lang="en-US" sz="1400" dirty="0" smtClean="0"/>
              <a:t> </a:t>
            </a:r>
            <a:r>
              <a:rPr lang="en-US" sz="1400" dirty="0" smtClean="0"/>
              <a:t>and</a:t>
            </a:r>
            <a:r>
              <a:rPr lang="en-US" sz="1400" i="1" dirty="0" smtClean="0"/>
              <a:t> j </a:t>
            </a:r>
            <a:r>
              <a:rPr lang="en-US" sz="1400" dirty="0" smtClean="0"/>
              <a:t>are the index of the pixel </a:t>
            </a:r>
            <a:r>
              <a:rPr lang="en-US" sz="1400" i="1" dirty="0" smtClean="0"/>
              <a:t>p(</a:t>
            </a:r>
            <a:r>
              <a:rPr lang="en-US" sz="1400" i="1" dirty="0" err="1" smtClean="0"/>
              <a:t>i</a:t>
            </a:r>
            <a:r>
              <a:rPr lang="en-US" sz="1400" i="1" dirty="0" smtClean="0"/>
              <a:t> , j) </a:t>
            </a:r>
            <a:r>
              <a:rPr lang="en-US" sz="1400" dirty="0" smtClean="0"/>
              <a:t>considered</a:t>
            </a:r>
          </a:p>
          <a:p>
            <a:pPr>
              <a:buNone/>
            </a:pPr>
            <a:r>
              <a:rPr lang="en-US" sz="1400" i="1" dirty="0" smtClean="0"/>
              <a:t>k</a:t>
            </a:r>
            <a:r>
              <a:rPr lang="en-US" sz="1400" dirty="0" smtClean="0"/>
              <a:t> </a:t>
            </a:r>
            <a:r>
              <a:rPr lang="en-US" sz="1400" dirty="0" smtClean="0"/>
              <a:t>is the index the slice considered</a:t>
            </a:r>
          </a:p>
        </p:txBody>
      </p:sp>
      <p:cxnSp>
        <p:nvCxnSpPr>
          <p:cNvPr id="19" name="Connecteur en arc 18"/>
          <p:cNvCxnSpPr/>
          <p:nvPr/>
        </p:nvCxnSpPr>
        <p:spPr>
          <a:xfrm rot="10800000">
            <a:off x="1676400" y="3733800"/>
            <a:ext cx="4038600" cy="7620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en arc 19"/>
          <p:cNvCxnSpPr/>
          <p:nvPr/>
        </p:nvCxnSpPr>
        <p:spPr>
          <a:xfrm rot="10800000">
            <a:off x="1371600" y="4953000"/>
            <a:ext cx="4343400" cy="1588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715000" y="4231957"/>
            <a:ext cx="3810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600" dirty="0" smtClean="0"/>
              <a:t>Local Maxima</a:t>
            </a:r>
            <a:endParaRPr lang="en-US" sz="2600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5715000" y="4689157"/>
            <a:ext cx="38100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600" dirty="0" smtClean="0"/>
              <a:t>Mean value of the baseline</a:t>
            </a:r>
            <a:endParaRPr lang="en-US" sz="26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Algorithm description</a:t>
            </a:r>
            <a:br>
              <a:rPr lang="en-US" sz="3200" dirty="0" smtClean="0"/>
            </a:br>
            <a:r>
              <a:rPr lang="en-US" sz="2400" dirty="0" smtClean="0"/>
              <a:t>maximum contrast enhancement parameter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pSp>
        <p:nvGrpSpPr>
          <p:cNvPr id="17" name="Groupe 16"/>
          <p:cNvGrpSpPr>
            <a:grpSpLocks noChangeAspect="1"/>
          </p:cNvGrpSpPr>
          <p:nvPr/>
        </p:nvGrpSpPr>
        <p:grpSpPr>
          <a:xfrm>
            <a:off x="2133600" y="2057400"/>
            <a:ext cx="4800000" cy="3600000"/>
            <a:chOff x="4572000" y="836811"/>
            <a:chExt cx="3887788" cy="2915841"/>
          </a:xfrm>
        </p:grpSpPr>
        <p:pic>
          <p:nvPicPr>
            <p:cNvPr id="14" name="Picture 10" descr="Slice 11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4572000" y="836811"/>
              <a:ext cx="3887788" cy="2915841"/>
            </a:xfrm>
            <a:prstGeom prst="rect">
              <a:avLst/>
            </a:prstGeom>
            <a:noFill/>
          </p:spPr>
        </p:pic>
        <p:sp>
          <p:nvSpPr>
            <p:cNvPr id="15" name="Freeform 21"/>
            <p:cNvSpPr>
              <a:spLocks/>
            </p:cNvSpPr>
            <p:nvPr/>
          </p:nvSpPr>
          <p:spPr bwMode="auto">
            <a:xfrm>
              <a:off x="6286500" y="2073275"/>
              <a:ext cx="433388" cy="477838"/>
            </a:xfrm>
            <a:custGeom>
              <a:avLst/>
              <a:gdLst/>
              <a:ahLst/>
              <a:cxnLst>
                <a:cxn ang="0">
                  <a:pos x="130" y="8"/>
                </a:cxn>
                <a:cxn ang="0">
                  <a:pos x="190" y="10"/>
                </a:cxn>
                <a:cxn ang="0">
                  <a:pos x="198" y="22"/>
                </a:cxn>
                <a:cxn ang="0">
                  <a:pos x="224" y="44"/>
                </a:cxn>
                <a:cxn ang="0">
                  <a:pos x="240" y="58"/>
                </a:cxn>
                <a:cxn ang="0">
                  <a:pos x="260" y="78"/>
                </a:cxn>
                <a:cxn ang="0">
                  <a:pos x="270" y="102"/>
                </a:cxn>
                <a:cxn ang="0">
                  <a:pos x="272" y="108"/>
                </a:cxn>
                <a:cxn ang="0">
                  <a:pos x="270" y="252"/>
                </a:cxn>
                <a:cxn ang="0">
                  <a:pos x="234" y="278"/>
                </a:cxn>
                <a:cxn ang="0">
                  <a:pos x="160" y="280"/>
                </a:cxn>
                <a:cxn ang="0">
                  <a:pos x="128" y="286"/>
                </a:cxn>
                <a:cxn ang="0">
                  <a:pos x="110" y="292"/>
                </a:cxn>
                <a:cxn ang="0">
                  <a:pos x="14" y="272"/>
                </a:cxn>
                <a:cxn ang="0">
                  <a:pos x="4" y="254"/>
                </a:cxn>
                <a:cxn ang="0">
                  <a:pos x="0" y="242"/>
                </a:cxn>
                <a:cxn ang="0">
                  <a:pos x="2" y="184"/>
                </a:cxn>
                <a:cxn ang="0">
                  <a:pos x="30" y="124"/>
                </a:cxn>
                <a:cxn ang="0">
                  <a:pos x="80" y="30"/>
                </a:cxn>
                <a:cxn ang="0">
                  <a:pos x="94" y="0"/>
                </a:cxn>
                <a:cxn ang="0">
                  <a:pos x="130" y="8"/>
                </a:cxn>
              </a:cxnLst>
              <a:rect l="0" t="0" r="r" b="b"/>
              <a:pathLst>
                <a:path w="273" h="301">
                  <a:moveTo>
                    <a:pt x="130" y="8"/>
                  </a:moveTo>
                  <a:cubicBezTo>
                    <a:pt x="150" y="9"/>
                    <a:pt x="170" y="6"/>
                    <a:pt x="190" y="10"/>
                  </a:cubicBezTo>
                  <a:cubicBezTo>
                    <a:pt x="195" y="11"/>
                    <a:pt x="195" y="18"/>
                    <a:pt x="198" y="22"/>
                  </a:cubicBezTo>
                  <a:cubicBezTo>
                    <a:pt x="205" y="33"/>
                    <a:pt x="211" y="40"/>
                    <a:pt x="224" y="44"/>
                  </a:cubicBezTo>
                  <a:cubicBezTo>
                    <a:pt x="228" y="50"/>
                    <a:pt x="240" y="58"/>
                    <a:pt x="240" y="58"/>
                  </a:cubicBezTo>
                  <a:cubicBezTo>
                    <a:pt x="245" y="65"/>
                    <a:pt x="253" y="73"/>
                    <a:pt x="260" y="78"/>
                  </a:cubicBezTo>
                  <a:cubicBezTo>
                    <a:pt x="263" y="87"/>
                    <a:pt x="267" y="93"/>
                    <a:pt x="270" y="102"/>
                  </a:cubicBezTo>
                  <a:cubicBezTo>
                    <a:pt x="271" y="104"/>
                    <a:pt x="272" y="108"/>
                    <a:pt x="272" y="108"/>
                  </a:cubicBezTo>
                  <a:cubicBezTo>
                    <a:pt x="271" y="156"/>
                    <a:pt x="273" y="204"/>
                    <a:pt x="270" y="252"/>
                  </a:cubicBezTo>
                  <a:cubicBezTo>
                    <a:pt x="270" y="259"/>
                    <a:pt x="241" y="278"/>
                    <a:pt x="234" y="278"/>
                  </a:cubicBezTo>
                  <a:cubicBezTo>
                    <a:pt x="209" y="279"/>
                    <a:pt x="185" y="279"/>
                    <a:pt x="160" y="280"/>
                  </a:cubicBezTo>
                  <a:cubicBezTo>
                    <a:pt x="149" y="282"/>
                    <a:pt x="138" y="283"/>
                    <a:pt x="128" y="286"/>
                  </a:cubicBezTo>
                  <a:cubicBezTo>
                    <a:pt x="122" y="288"/>
                    <a:pt x="110" y="292"/>
                    <a:pt x="110" y="292"/>
                  </a:cubicBezTo>
                  <a:cubicBezTo>
                    <a:pt x="8" y="289"/>
                    <a:pt x="57" y="301"/>
                    <a:pt x="14" y="272"/>
                  </a:cubicBezTo>
                  <a:cubicBezTo>
                    <a:pt x="12" y="265"/>
                    <a:pt x="6" y="261"/>
                    <a:pt x="4" y="254"/>
                  </a:cubicBezTo>
                  <a:cubicBezTo>
                    <a:pt x="3" y="250"/>
                    <a:pt x="0" y="242"/>
                    <a:pt x="0" y="242"/>
                  </a:cubicBezTo>
                  <a:cubicBezTo>
                    <a:pt x="1" y="223"/>
                    <a:pt x="0" y="203"/>
                    <a:pt x="2" y="184"/>
                  </a:cubicBezTo>
                  <a:cubicBezTo>
                    <a:pt x="3" y="174"/>
                    <a:pt x="23" y="134"/>
                    <a:pt x="30" y="124"/>
                  </a:cubicBezTo>
                  <a:cubicBezTo>
                    <a:pt x="34" y="98"/>
                    <a:pt x="57" y="45"/>
                    <a:pt x="80" y="30"/>
                  </a:cubicBezTo>
                  <a:cubicBezTo>
                    <a:pt x="83" y="20"/>
                    <a:pt x="88" y="9"/>
                    <a:pt x="94" y="0"/>
                  </a:cubicBezTo>
                  <a:cubicBezTo>
                    <a:pt x="106" y="2"/>
                    <a:pt x="118" y="6"/>
                    <a:pt x="130" y="8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6292850" y="2257425"/>
              <a:ext cx="238125" cy="28733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66" y="10"/>
                </a:cxn>
                <a:cxn ang="0">
                  <a:pos x="76" y="20"/>
                </a:cxn>
                <a:cxn ang="0">
                  <a:pos x="104" y="30"/>
                </a:cxn>
                <a:cxn ang="0">
                  <a:pos x="142" y="90"/>
                </a:cxn>
                <a:cxn ang="0">
                  <a:pos x="142" y="156"/>
                </a:cxn>
                <a:cxn ang="0">
                  <a:pos x="124" y="164"/>
                </a:cxn>
                <a:cxn ang="0">
                  <a:pos x="2" y="122"/>
                </a:cxn>
                <a:cxn ang="0">
                  <a:pos x="10" y="46"/>
                </a:cxn>
                <a:cxn ang="0">
                  <a:pos x="36" y="0"/>
                </a:cxn>
              </a:cxnLst>
              <a:rect l="0" t="0" r="r" b="b"/>
              <a:pathLst>
                <a:path w="150" h="181">
                  <a:moveTo>
                    <a:pt x="36" y="0"/>
                  </a:moveTo>
                  <a:cubicBezTo>
                    <a:pt x="44" y="11"/>
                    <a:pt x="51" y="9"/>
                    <a:pt x="66" y="10"/>
                  </a:cubicBezTo>
                  <a:cubicBezTo>
                    <a:pt x="70" y="13"/>
                    <a:pt x="72" y="18"/>
                    <a:pt x="76" y="20"/>
                  </a:cubicBezTo>
                  <a:cubicBezTo>
                    <a:pt x="84" y="25"/>
                    <a:pt x="95" y="24"/>
                    <a:pt x="104" y="30"/>
                  </a:cubicBezTo>
                  <a:cubicBezTo>
                    <a:pt x="119" y="76"/>
                    <a:pt x="87" y="85"/>
                    <a:pt x="142" y="90"/>
                  </a:cubicBezTo>
                  <a:cubicBezTo>
                    <a:pt x="150" y="114"/>
                    <a:pt x="148" y="106"/>
                    <a:pt x="142" y="156"/>
                  </a:cubicBezTo>
                  <a:cubicBezTo>
                    <a:pt x="141" y="163"/>
                    <a:pt x="124" y="164"/>
                    <a:pt x="124" y="164"/>
                  </a:cubicBezTo>
                  <a:cubicBezTo>
                    <a:pt x="57" y="163"/>
                    <a:pt x="22" y="181"/>
                    <a:pt x="2" y="122"/>
                  </a:cubicBezTo>
                  <a:cubicBezTo>
                    <a:pt x="3" y="79"/>
                    <a:pt x="0" y="75"/>
                    <a:pt x="10" y="46"/>
                  </a:cubicBezTo>
                  <a:cubicBezTo>
                    <a:pt x="15" y="32"/>
                    <a:pt x="36" y="12"/>
                    <a:pt x="36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1514476"/>
            <a:ext cx="8229600" cy="461168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MCE result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Algorithm description</a:t>
            </a:r>
            <a:br>
              <a:rPr lang="en-US" sz="3200" dirty="0" smtClean="0"/>
            </a:br>
            <a:r>
              <a:rPr lang="en-US" sz="2400" dirty="0" smtClean="0"/>
              <a:t>Wash-in parameter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337762"/>
            <a:ext cx="5040000" cy="352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257800" y="1524000"/>
            <a:ext cx="3657600" cy="1981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Curve fitting in least squares sense between: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Injection time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Global maxima</a:t>
            </a:r>
          </a:p>
        </p:txBody>
      </p:sp>
      <p:cxnSp>
        <p:nvCxnSpPr>
          <p:cNvPr id="9" name="Connecteur en arc 8"/>
          <p:cNvCxnSpPr/>
          <p:nvPr/>
        </p:nvCxnSpPr>
        <p:spPr>
          <a:xfrm rot="10800000">
            <a:off x="1676400" y="3733800"/>
            <a:ext cx="4038600" cy="7620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en arc 9"/>
          <p:cNvCxnSpPr/>
          <p:nvPr/>
        </p:nvCxnSpPr>
        <p:spPr>
          <a:xfrm rot="10800000">
            <a:off x="1371600" y="4953000"/>
            <a:ext cx="4343400" cy="1588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715000" y="4231957"/>
            <a:ext cx="3810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600" dirty="0" smtClean="0"/>
              <a:t>Global maxima</a:t>
            </a:r>
            <a:endParaRPr lang="en-US" sz="26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5715000" y="4689157"/>
            <a:ext cx="3810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600" dirty="0" smtClean="0"/>
              <a:t>Injection time</a:t>
            </a:r>
            <a:endParaRPr lang="en-US" sz="26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Algorithm description</a:t>
            </a:r>
            <a:br>
              <a:rPr lang="en-US" sz="3200" dirty="0" smtClean="0"/>
            </a:br>
            <a:r>
              <a:rPr lang="en-US" sz="2400" dirty="0" smtClean="0"/>
              <a:t>Wash-in parameter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514476"/>
            <a:ext cx="8229600" cy="461168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Wash – In result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grpSp>
        <p:nvGrpSpPr>
          <p:cNvPr id="18" name="Groupe 17"/>
          <p:cNvGrpSpPr>
            <a:grpSpLocks noChangeAspect="1"/>
          </p:cNvGrpSpPr>
          <p:nvPr/>
        </p:nvGrpSpPr>
        <p:grpSpPr>
          <a:xfrm>
            <a:off x="2134200" y="2133600"/>
            <a:ext cx="4800000" cy="3600000"/>
            <a:chOff x="4572000" y="836811"/>
            <a:chExt cx="3887788" cy="2915841"/>
          </a:xfrm>
        </p:grpSpPr>
        <p:pic>
          <p:nvPicPr>
            <p:cNvPr id="15" name="Picture 10" descr="Slice 11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4572000" y="836811"/>
              <a:ext cx="3887788" cy="2915841"/>
            </a:xfrm>
            <a:prstGeom prst="rect">
              <a:avLst/>
            </a:prstGeom>
            <a:noFill/>
          </p:spPr>
        </p:pic>
        <p:sp>
          <p:nvSpPr>
            <p:cNvPr id="16" name="Freeform 21"/>
            <p:cNvSpPr>
              <a:spLocks/>
            </p:cNvSpPr>
            <p:nvPr/>
          </p:nvSpPr>
          <p:spPr bwMode="auto">
            <a:xfrm>
              <a:off x="6286500" y="2073275"/>
              <a:ext cx="433388" cy="477838"/>
            </a:xfrm>
            <a:custGeom>
              <a:avLst/>
              <a:gdLst/>
              <a:ahLst/>
              <a:cxnLst>
                <a:cxn ang="0">
                  <a:pos x="130" y="8"/>
                </a:cxn>
                <a:cxn ang="0">
                  <a:pos x="190" y="10"/>
                </a:cxn>
                <a:cxn ang="0">
                  <a:pos x="198" y="22"/>
                </a:cxn>
                <a:cxn ang="0">
                  <a:pos x="224" y="44"/>
                </a:cxn>
                <a:cxn ang="0">
                  <a:pos x="240" y="58"/>
                </a:cxn>
                <a:cxn ang="0">
                  <a:pos x="260" y="78"/>
                </a:cxn>
                <a:cxn ang="0">
                  <a:pos x="270" y="102"/>
                </a:cxn>
                <a:cxn ang="0">
                  <a:pos x="272" y="108"/>
                </a:cxn>
                <a:cxn ang="0">
                  <a:pos x="270" y="252"/>
                </a:cxn>
                <a:cxn ang="0">
                  <a:pos x="234" y="278"/>
                </a:cxn>
                <a:cxn ang="0">
                  <a:pos x="160" y="280"/>
                </a:cxn>
                <a:cxn ang="0">
                  <a:pos x="128" y="286"/>
                </a:cxn>
                <a:cxn ang="0">
                  <a:pos x="110" y="292"/>
                </a:cxn>
                <a:cxn ang="0">
                  <a:pos x="14" y="272"/>
                </a:cxn>
                <a:cxn ang="0">
                  <a:pos x="4" y="254"/>
                </a:cxn>
                <a:cxn ang="0">
                  <a:pos x="0" y="242"/>
                </a:cxn>
                <a:cxn ang="0">
                  <a:pos x="2" y="184"/>
                </a:cxn>
                <a:cxn ang="0">
                  <a:pos x="30" y="124"/>
                </a:cxn>
                <a:cxn ang="0">
                  <a:pos x="80" y="30"/>
                </a:cxn>
                <a:cxn ang="0">
                  <a:pos x="94" y="0"/>
                </a:cxn>
                <a:cxn ang="0">
                  <a:pos x="130" y="8"/>
                </a:cxn>
              </a:cxnLst>
              <a:rect l="0" t="0" r="r" b="b"/>
              <a:pathLst>
                <a:path w="273" h="301">
                  <a:moveTo>
                    <a:pt x="130" y="8"/>
                  </a:moveTo>
                  <a:cubicBezTo>
                    <a:pt x="150" y="9"/>
                    <a:pt x="170" y="6"/>
                    <a:pt x="190" y="10"/>
                  </a:cubicBezTo>
                  <a:cubicBezTo>
                    <a:pt x="195" y="11"/>
                    <a:pt x="195" y="18"/>
                    <a:pt x="198" y="22"/>
                  </a:cubicBezTo>
                  <a:cubicBezTo>
                    <a:pt x="205" y="33"/>
                    <a:pt x="211" y="40"/>
                    <a:pt x="224" y="44"/>
                  </a:cubicBezTo>
                  <a:cubicBezTo>
                    <a:pt x="228" y="50"/>
                    <a:pt x="240" y="58"/>
                    <a:pt x="240" y="58"/>
                  </a:cubicBezTo>
                  <a:cubicBezTo>
                    <a:pt x="245" y="65"/>
                    <a:pt x="253" y="73"/>
                    <a:pt x="260" y="78"/>
                  </a:cubicBezTo>
                  <a:cubicBezTo>
                    <a:pt x="263" y="87"/>
                    <a:pt x="267" y="93"/>
                    <a:pt x="270" y="102"/>
                  </a:cubicBezTo>
                  <a:cubicBezTo>
                    <a:pt x="271" y="104"/>
                    <a:pt x="272" y="108"/>
                    <a:pt x="272" y="108"/>
                  </a:cubicBezTo>
                  <a:cubicBezTo>
                    <a:pt x="271" y="156"/>
                    <a:pt x="273" y="204"/>
                    <a:pt x="270" y="252"/>
                  </a:cubicBezTo>
                  <a:cubicBezTo>
                    <a:pt x="270" y="259"/>
                    <a:pt x="241" y="278"/>
                    <a:pt x="234" y="278"/>
                  </a:cubicBezTo>
                  <a:cubicBezTo>
                    <a:pt x="209" y="279"/>
                    <a:pt x="185" y="279"/>
                    <a:pt x="160" y="280"/>
                  </a:cubicBezTo>
                  <a:cubicBezTo>
                    <a:pt x="149" y="282"/>
                    <a:pt x="138" y="283"/>
                    <a:pt x="128" y="286"/>
                  </a:cubicBezTo>
                  <a:cubicBezTo>
                    <a:pt x="122" y="288"/>
                    <a:pt x="110" y="292"/>
                    <a:pt x="110" y="292"/>
                  </a:cubicBezTo>
                  <a:cubicBezTo>
                    <a:pt x="8" y="289"/>
                    <a:pt x="57" y="301"/>
                    <a:pt x="14" y="272"/>
                  </a:cubicBezTo>
                  <a:cubicBezTo>
                    <a:pt x="12" y="265"/>
                    <a:pt x="6" y="261"/>
                    <a:pt x="4" y="254"/>
                  </a:cubicBezTo>
                  <a:cubicBezTo>
                    <a:pt x="3" y="250"/>
                    <a:pt x="0" y="242"/>
                    <a:pt x="0" y="242"/>
                  </a:cubicBezTo>
                  <a:cubicBezTo>
                    <a:pt x="1" y="223"/>
                    <a:pt x="0" y="203"/>
                    <a:pt x="2" y="184"/>
                  </a:cubicBezTo>
                  <a:cubicBezTo>
                    <a:pt x="3" y="174"/>
                    <a:pt x="23" y="134"/>
                    <a:pt x="30" y="124"/>
                  </a:cubicBezTo>
                  <a:cubicBezTo>
                    <a:pt x="34" y="98"/>
                    <a:pt x="57" y="45"/>
                    <a:pt x="80" y="30"/>
                  </a:cubicBezTo>
                  <a:cubicBezTo>
                    <a:pt x="83" y="20"/>
                    <a:pt x="88" y="9"/>
                    <a:pt x="94" y="0"/>
                  </a:cubicBezTo>
                  <a:cubicBezTo>
                    <a:pt x="106" y="2"/>
                    <a:pt x="118" y="6"/>
                    <a:pt x="130" y="8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Freeform 22"/>
            <p:cNvSpPr>
              <a:spLocks/>
            </p:cNvSpPr>
            <p:nvPr/>
          </p:nvSpPr>
          <p:spPr bwMode="auto">
            <a:xfrm>
              <a:off x="6292850" y="2257425"/>
              <a:ext cx="238125" cy="28733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66" y="10"/>
                </a:cxn>
                <a:cxn ang="0">
                  <a:pos x="76" y="20"/>
                </a:cxn>
                <a:cxn ang="0">
                  <a:pos x="104" y="30"/>
                </a:cxn>
                <a:cxn ang="0">
                  <a:pos x="142" y="90"/>
                </a:cxn>
                <a:cxn ang="0">
                  <a:pos x="142" y="156"/>
                </a:cxn>
                <a:cxn ang="0">
                  <a:pos x="124" y="164"/>
                </a:cxn>
                <a:cxn ang="0">
                  <a:pos x="2" y="122"/>
                </a:cxn>
                <a:cxn ang="0">
                  <a:pos x="10" y="46"/>
                </a:cxn>
                <a:cxn ang="0">
                  <a:pos x="36" y="0"/>
                </a:cxn>
              </a:cxnLst>
              <a:rect l="0" t="0" r="r" b="b"/>
              <a:pathLst>
                <a:path w="150" h="181">
                  <a:moveTo>
                    <a:pt x="36" y="0"/>
                  </a:moveTo>
                  <a:cubicBezTo>
                    <a:pt x="44" y="11"/>
                    <a:pt x="51" y="9"/>
                    <a:pt x="66" y="10"/>
                  </a:cubicBezTo>
                  <a:cubicBezTo>
                    <a:pt x="70" y="13"/>
                    <a:pt x="72" y="18"/>
                    <a:pt x="76" y="20"/>
                  </a:cubicBezTo>
                  <a:cubicBezTo>
                    <a:pt x="84" y="25"/>
                    <a:pt x="95" y="24"/>
                    <a:pt x="104" y="30"/>
                  </a:cubicBezTo>
                  <a:cubicBezTo>
                    <a:pt x="119" y="76"/>
                    <a:pt x="87" y="85"/>
                    <a:pt x="142" y="90"/>
                  </a:cubicBezTo>
                  <a:cubicBezTo>
                    <a:pt x="150" y="114"/>
                    <a:pt x="148" y="106"/>
                    <a:pt x="142" y="156"/>
                  </a:cubicBezTo>
                  <a:cubicBezTo>
                    <a:pt x="141" y="163"/>
                    <a:pt x="124" y="164"/>
                    <a:pt x="124" y="164"/>
                  </a:cubicBezTo>
                  <a:cubicBezTo>
                    <a:pt x="57" y="163"/>
                    <a:pt x="22" y="181"/>
                    <a:pt x="2" y="122"/>
                  </a:cubicBezTo>
                  <a:cubicBezTo>
                    <a:pt x="3" y="79"/>
                    <a:pt x="0" y="75"/>
                    <a:pt x="10" y="46"/>
                  </a:cubicBezTo>
                  <a:cubicBezTo>
                    <a:pt x="15" y="32"/>
                    <a:pt x="36" y="12"/>
                    <a:pt x="36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Algorithm description</a:t>
            </a:r>
            <a:br>
              <a:rPr lang="en-US" sz="3200" dirty="0" smtClean="0"/>
            </a:br>
            <a:r>
              <a:rPr lang="en-US" sz="2400" dirty="0" smtClean="0"/>
              <a:t>Wash-out parameter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362200"/>
            <a:ext cx="5040000" cy="352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257800" y="1524000"/>
            <a:ext cx="3657600" cy="1981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Curve fitting in least squares sense between: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Local maxima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Last point</a:t>
            </a:r>
          </a:p>
        </p:txBody>
      </p:sp>
      <p:cxnSp>
        <p:nvCxnSpPr>
          <p:cNvPr id="8" name="Connecteur en arc 7"/>
          <p:cNvCxnSpPr/>
          <p:nvPr/>
        </p:nvCxnSpPr>
        <p:spPr>
          <a:xfrm rot="10800000">
            <a:off x="4572000" y="4114800"/>
            <a:ext cx="1143000" cy="3810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en arc 8"/>
          <p:cNvCxnSpPr/>
          <p:nvPr/>
        </p:nvCxnSpPr>
        <p:spPr>
          <a:xfrm rot="10800000">
            <a:off x="1676400" y="3810000"/>
            <a:ext cx="4038600" cy="1144588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715000" y="4231957"/>
            <a:ext cx="3810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600" dirty="0" smtClean="0"/>
              <a:t>Last point</a:t>
            </a:r>
            <a:endParaRPr lang="en-US" sz="26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5715000" y="4689157"/>
            <a:ext cx="3810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600" dirty="0" smtClean="0"/>
              <a:t>Local maxima</a:t>
            </a:r>
            <a:endParaRPr lang="en-US" sz="26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Algorithm description</a:t>
            </a:r>
            <a:br>
              <a:rPr lang="en-US" sz="3200" dirty="0" smtClean="0"/>
            </a:br>
            <a:r>
              <a:rPr lang="en-US" sz="2400" dirty="0" smtClean="0"/>
              <a:t>Wash-out parameter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57200" y="1524000"/>
            <a:ext cx="8229600" cy="4611688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Wash – Out result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17" name="Groupe 16"/>
          <p:cNvGrpSpPr>
            <a:grpSpLocks noChangeAspect="1"/>
          </p:cNvGrpSpPr>
          <p:nvPr/>
        </p:nvGrpSpPr>
        <p:grpSpPr>
          <a:xfrm>
            <a:off x="2133600" y="2209800"/>
            <a:ext cx="4800000" cy="3600000"/>
            <a:chOff x="4572000" y="836811"/>
            <a:chExt cx="3887788" cy="2915841"/>
          </a:xfrm>
        </p:grpSpPr>
        <p:pic>
          <p:nvPicPr>
            <p:cNvPr id="14" name="Picture 10" descr="Slice 11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4572000" y="836811"/>
              <a:ext cx="3887788" cy="2915841"/>
            </a:xfrm>
            <a:prstGeom prst="rect">
              <a:avLst/>
            </a:prstGeom>
            <a:noFill/>
          </p:spPr>
        </p:pic>
        <p:sp>
          <p:nvSpPr>
            <p:cNvPr id="15" name="Freeform 21"/>
            <p:cNvSpPr>
              <a:spLocks/>
            </p:cNvSpPr>
            <p:nvPr/>
          </p:nvSpPr>
          <p:spPr bwMode="auto">
            <a:xfrm>
              <a:off x="6286500" y="2073275"/>
              <a:ext cx="433388" cy="477838"/>
            </a:xfrm>
            <a:custGeom>
              <a:avLst/>
              <a:gdLst/>
              <a:ahLst/>
              <a:cxnLst>
                <a:cxn ang="0">
                  <a:pos x="130" y="8"/>
                </a:cxn>
                <a:cxn ang="0">
                  <a:pos x="190" y="10"/>
                </a:cxn>
                <a:cxn ang="0">
                  <a:pos x="198" y="22"/>
                </a:cxn>
                <a:cxn ang="0">
                  <a:pos x="224" y="44"/>
                </a:cxn>
                <a:cxn ang="0">
                  <a:pos x="240" y="58"/>
                </a:cxn>
                <a:cxn ang="0">
                  <a:pos x="260" y="78"/>
                </a:cxn>
                <a:cxn ang="0">
                  <a:pos x="270" y="102"/>
                </a:cxn>
                <a:cxn ang="0">
                  <a:pos x="272" y="108"/>
                </a:cxn>
                <a:cxn ang="0">
                  <a:pos x="270" y="252"/>
                </a:cxn>
                <a:cxn ang="0">
                  <a:pos x="234" y="278"/>
                </a:cxn>
                <a:cxn ang="0">
                  <a:pos x="160" y="280"/>
                </a:cxn>
                <a:cxn ang="0">
                  <a:pos x="128" y="286"/>
                </a:cxn>
                <a:cxn ang="0">
                  <a:pos x="110" y="292"/>
                </a:cxn>
                <a:cxn ang="0">
                  <a:pos x="14" y="272"/>
                </a:cxn>
                <a:cxn ang="0">
                  <a:pos x="4" y="254"/>
                </a:cxn>
                <a:cxn ang="0">
                  <a:pos x="0" y="242"/>
                </a:cxn>
                <a:cxn ang="0">
                  <a:pos x="2" y="184"/>
                </a:cxn>
                <a:cxn ang="0">
                  <a:pos x="30" y="124"/>
                </a:cxn>
                <a:cxn ang="0">
                  <a:pos x="80" y="30"/>
                </a:cxn>
                <a:cxn ang="0">
                  <a:pos x="94" y="0"/>
                </a:cxn>
                <a:cxn ang="0">
                  <a:pos x="130" y="8"/>
                </a:cxn>
              </a:cxnLst>
              <a:rect l="0" t="0" r="r" b="b"/>
              <a:pathLst>
                <a:path w="273" h="301">
                  <a:moveTo>
                    <a:pt x="130" y="8"/>
                  </a:moveTo>
                  <a:cubicBezTo>
                    <a:pt x="150" y="9"/>
                    <a:pt x="170" y="6"/>
                    <a:pt x="190" y="10"/>
                  </a:cubicBezTo>
                  <a:cubicBezTo>
                    <a:pt x="195" y="11"/>
                    <a:pt x="195" y="18"/>
                    <a:pt x="198" y="22"/>
                  </a:cubicBezTo>
                  <a:cubicBezTo>
                    <a:pt x="205" y="33"/>
                    <a:pt x="211" y="40"/>
                    <a:pt x="224" y="44"/>
                  </a:cubicBezTo>
                  <a:cubicBezTo>
                    <a:pt x="228" y="50"/>
                    <a:pt x="240" y="58"/>
                    <a:pt x="240" y="58"/>
                  </a:cubicBezTo>
                  <a:cubicBezTo>
                    <a:pt x="245" y="65"/>
                    <a:pt x="253" y="73"/>
                    <a:pt x="260" y="78"/>
                  </a:cubicBezTo>
                  <a:cubicBezTo>
                    <a:pt x="263" y="87"/>
                    <a:pt x="267" y="93"/>
                    <a:pt x="270" y="102"/>
                  </a:cubicBezTo>
                  <a:cubicBezTo>
                    <a:pt x="271" y="104"/>
                    <a:pt x="272" y="108"/>
                    <a:pt x="272" y="108"/>
                  </a:cubicBezTo>
                  <a:cubicBezTo>
                    <a:pt x="271" y="156"/>
                    <a:pt x="273" y="204"/>
                    <a:pt x="270" y="252"/>
                  </a:cubicBezTo>
                  <a:cubicBezTo>
                    <a:pt x="270" y="259"/>
                    <a:pt x="241" y="278"/>
                    <a:pt x="234" y="278"/>
                  </a:cubicBezTo>
                  <a:cubicBezTo>
                    <a:pt x="209" y="279"/>
                    <a:pt x="185" y="279"/>
                    <a:pt x="160" y="280"/>
                  </a:cubicBezTo>
                  <a:cubicBezTo>
                    <a:pt x="149" y="282"/>
                    <a:pt x="138" y="283"/>
                    <a:pt x="128" y="286"/>
                  </a:cubicBezTo>
                  <a:cubicBezTo>
                    <a:pt x="122" y="288"/>
                    <a:pt x="110" y="292"/>
                    <a:pt x="110" y="292"/>
                  </a:cubicBezTo>
                  <a:cubicBezTo>
                    <a:pt x="8" y="289"/>
                    <a:pt x="57" y="301"/>
                    <a:pt x="14" y="272"/>
                  </a:cubicBezTo>
                  <a:cubicBezTo>
                    <a:pt x="12" y="265"/>
                    <a:pt x="6" y="261"/>
                    <a:pt x="4" y="254"/>
                  </a:cubicBezTo>
                  <a:cubicBezTo>
                    <a:pt x="3" y="250"/>
                    <a:pt x="0" y="242"/>
                    <a:pt x="0" y="242"/>
                  </a:cubicBezTo>
                  <a:cubicBezTo>
                    <a:pt x="1" y="223"/>
                    <a:pt x="0" y="203"/>
                    <a:pt x="2" y="184"/>
                  </a:cubicBezTo>
                  <a:cubicBezTo>
                    <a:pt x="3" y="174"/>
                    <a:pt x="23" y="134"/>
                    <a:pt x="30" y="124"/>
                  </a:cubicBezTo>
                  <a:cubicBezTo>
                    <a:pt x="34" y="98"/>
                    <a:pt x="57" y="45"/>
                    <a:pt x="80" y="30"/>
                  </a:cubicBezTo>
                  <a:cubicBezTo>
                    <a:pt x="83" y="20"/>
                    <a:pt x="88" y="9"/>
                    <a:pt x="94" y="0"/>
                  </a:cubicBezTo>
                  <a:cubicBezTo>
                    <a:pt x="106" y="2"/>
                    <a:pt x="118" y="6"/>
                    <a:pt x="130" y="8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6292850" y="2257425"/>
              <a:ext cx="238125" cy="28733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66" y="10"/>
                </a:cxn>
                <a:cxn ang="0">
                  <a:pos x="76" y="20"/>
                </a:cxn>
                <a:cxn ang="0">
                  <a:pos x="104" y="30"/>
                </a:cxn>
                <a:cxn ang="0">
                  <a:pos x="142" y="90"/>
                </a:cxn>
                <a:cxn ang="0">
                  <a:pos x="142" y="156"/>
                </a:cxn>
                <a:cxn ang="0">
                  <a:pos x="124" y="164"/>
                </a:cxn>
                <a:cxn ang="0">
                  <a:pos x="2" y="122"/>
                </a:cxn>
                <a:cxn ang="0">
                  <a:pos x="10" y="46"/>
                </a:cxn>
                <a:cxn ang="0">
                  <a:pos x="36" y="0"/>
                </a:cxn>
              </a:cxnLst>
              <a:rect l="0" t="0" r="r" b="b"/>
              <a:pathLst>
                <a:path w="150" h="181">
                  <a:moveTo>
                    <a:pt x="36" y="0"/>
                  </a:moveTo>
                  <a:cubicBezTo>
                    <a:pt x="44" y="11"/>
                    <a:pt x="51" y="9"/>
                    <a:pt x="66" y="10"/>
                  </a:cubicBezTo>
                  <a:cubicBezTo>
                    <a:pt x="70" y="13"/>
                    <a:pt x="72" y="18"/>
                    <a:pt x="76" y="20"/>
                  </a:cubicBezTo>
                  <a:cubicBezTo>
                    <a:pt x="84" y="25"/>
                    <a:pt x="95" y="24"/>
                    <a:pt x="104" y="30"/>
                  </a:cubicBezTo>
                  <a:cubicBezTo>
                    <a:pt x="119" y="76"/>
                    <a:pt x="87" y="85"/>
                    <a:pt x="142" y="90"/>
                  </a:cubicBezTo>
                  <a:cubicBezTo>
                    <a:pt x="150" y="114"/>
                    <a:pt x="148" y="106"/>
                    <a:pt x="142" y="156"/>
                  </a:cubicBezTo>
                  <a:cubicBezTo>
                    <a:pt x="141" y="163"/>
                    <a:pt x="124" y="164"/>
                    <a:pt x="124" y="164"/>
                  </a:cubicBezTo>
                  <a:cubicBezTo>
                    <a:pt x="57" y="163"/>
                    <a:pt x="22" y="181"/>
                    <a:pt x="2" y="122"/>
                  </a:cubicBezTo>
                  <a:cubicBezTo>
                    <a:pt x="3" y="79"/>
                    <a:pt x="0" y="75"/>
                    <a:pt x="10" y="46"/>
                  </a:cubicBezTo>
                  <a:cubicBezTo>
                    <a:pt x="15" y="32"/>
                    <a:pt x="36" y="12"/>
                    <a:pt x="36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Algorithm description</a:t>
            </a:r>
            <a:br>
              <a:rPr lang="en-US" sz="3200" dirty="0" smtClean="0"/>
            </a:br>
            <a:r>
              <a:rPr lang="en-US" sz="2400" dirty="0" smtClean="0"/>
              <a:t>Post – processing 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57200" y="1524000"/>
            <a:ext cx="8229600" cy="4611688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Apply median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filter on parametric image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048000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4419600"/>
            <a:ext cx="1795463" cy="157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Connecteur droit avec flèche 16"/>
          <p:cNvCxnSpPr/>
          <p:nvPr/>
        </p:nvCxnSpPr>
        <p:spPr>
          <a:xfrm>
            <a:off x="3657600" y="3884612"/>
            <a:ext cx="1371600" cy="1588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3048000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86600" y="4495800"/>
            <a:ext cx="1524000" cy="156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Algorithm description</a:t>
            </a:r>
            <a:br>
              <a:rPr lang="en-US" sz="3200" dirty="0" smtClean="0"/>
            </a:br>
            <a:r>
              <a:rPr lang="en-US" sz="2400" dirty="0" smtClean="0"/>
              <a:t>Combination of parametric images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524000"/>
            <a:ext cx="8229600" cy="4611688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Combination of the three parametric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images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8" name="Groupe 7"/>
          <p:cNvGrpSpPr>
            <a:grpSpLocks noChangeAspect="1"/>
          </p:cNvGrpSpPr>
          <p:nvPr/>
        </p:nvGrpSpPr>
        <p:grpSpPr>
          <a:xfrm>
            <a:off x="533400" y="2209800"/>
            <a:ext cx="2160000" cy="1620000"/>
            <a:chOff x="4572000" y="836811"/>
            <a:chExt cx="3887788" cy="2915841"/>
          </a:xfrm>
        </p:grpSpPr>
        <p:pic>
          <p:nvPicPr>
            <p:cNvPr id="9" name="Picture 10" descr="Slice 11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4572000" y="836811"/>
              <a:ext cx="3887788" cy="2915841"/>
            </a:xfrm>
            <a:prstGeom prst="rect">
              <a:avLst/>
            </a:prstGeom>
            <a:noFill/>
          </p:spPr>
        </p:pic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6286500" y="2073275"/>
              <a:ext cx="433388" cy="477838"/>
            </a:xfrm>
            <a:custGeom>
              <a:avLst/>
              <a:gdLst/>
              <a:ahLst/>
              <a:cxnLst>
                <a:cxn ang="0">
                  <a:pos x="130" y="8"/>
                </a:cxn>
                <a:cxn ang="0">
                  <a:pos x="190" y="10"/>
                </a:cxn>
                <a:cxn ang="0">
                  <a:pos x="198" y="22"/>
                </a:cxn>
                <a:cxn ang="0">
                  <a:pos x="224" y="44"/>
                </a:cxn>
                <a:cxn ang="0">
                  <a:pos x="240" y="58"/>
                </a:cxn>
                <a:cxn ang="0">
                  <a:pos x="260" y="78"/>
                </a:cxn>
                <a:cxn ang="0">
                  <a:pos x="270" y="102"/>
                </a:cxn>
                <a:cxn ang="0">
                  <a:pos x="272" y="108"/>
                </a:cxn>
                <a:cxn ang="0">
                  <a:pos x="270" y="252"/>
                </a:cxn>
                <a:cxn ang="0">
                  <a:pos x="234" y="278"/>
                </a:cxn>
                <a:cxn ang="0">
                  <a:pos x="160" y="280"/>
                </a:cxn>
                <a:cxn ang="0">
                  <a:pos x="128" y="286"/>
                </a:cxn>
                <a:cxn ang="0">
                  <a:pos x="110" y="292"/>
                </a:cxn>
                <a:cxn ang="0">
                  <a:pos x="14" y="272"/>
                </a:cxn>
                <a:cxn ang="0">
                  <a:pos x="4" y="254"/>
                </a:cxn>
                <a:cxn ang="0">
                  <a:pos x="0" y="242"/>
                </a:cxn>
                <a:cxn ang="0">
                  <a:pos x="2" y="184"/>
                </a:cxn>
                <a:cxn ang="0">
                  <a:pos x="30" y="124"/>
                </a:cxn>
                <a:cxn ang="0">
                  <a:pos x="80" y="30"/>
                </a:cxn>
                <a:cxn ang="0">
                  <a:pos x="94" y="0"/>
                </a:cxn>
                <a:cxn ang="0">
                  <a:pos x="130" y="8"/>
                </a:cxn>
              </a:cxnLst>
              <a:rect l="0" t="0" r="r" b="b"/>
              <a:pathLst>
                <a:path w="273" h="301">
                  <a:moveTo>
                    <a:pt x="130" y="8"/>
                  </a:moveTo>
                  <a:cubicBezTo>
                    <a:pt x="150" y="9"/>
                    <a:pt x="170" y="6"/>
                    <a:pt x="190" y="10"/>
                  </a:cubicBezTo>
                  <a:cubicBezTo>
                    <a:pt x="195" y="11"/>
                    <a:pt x="195" y="18"/>
                    <a:pt x="198" y="22"/>
                  </a:cubicBezTo>
                  <a:cubicBezTo>
                    <a:pt x="205" y="33"/>
                    <a:pt x="211" y="40"/>
                    <a:pt x="224" y="44"/>
                  </a:cubicBezTo>
                  <a:cubicBezTo>
                    <a:pt x="228" y="50"/>
                    <a:pt x="240" y="58"/>
                    <a:pt x="240" y="58"/>
                  </a:cubicBezTo>
                  <a:cubicBezTo>
                    <a:pt x="245" y="65"/>
                    <a:pt x="253" y="73"/>
                    <a:pt x="260" y="78"/>
                  </a:cubicBezTo>
                  <a:cubicBezTo>
                    <a:pt x="263" y="87"/>
                    <a:pt x="267" y="93"/>
                    <a:pt x="270" y="102"/>
                  </a:cubicBezTo>
                  <a:cubicBezTo>
                    <a:pt x="271" y="104"/>
                    <a:pt x="272" y="108"/>
                    <a:pt x="272" y="108"/>
                  </a:cubicBezTo>
                  <a:cubicBezTo>
                    <a:pt x="271" y="156"/>
                    <a:pt x="273" y="204"/>
                    <a:pt x="270" y="252"/>
                  </a:cubicBezTo>
                  <a:cubicBezTo>
                    <a:pt x="270" y="259"/>
                    <a:pt x="241" y="278"/>
                    <a:pt x="234" y="278"/>
                  </a:cubicBezTo>
                  <a:cubicBezTo>
                    <a:pt x="209" y="279"/>
                    <a:pt x="185" y="279"/>
                    <a:pt x="160" y="280"/>
                  </a:cubicBezTo>
                  <a:cubicBezTo>
                    <a:pt x="149" y="282"/>
                    <a:pt x="138" y="283"/>
                    <a:pt x="128" y="286"/>
                  </a:cubicBezTo>
                  <a:cubicBezTo>
                    <a:pt x="122" y="288"/>
                    <a:pt x="110" y="292"/>
                    <a:pt x="110" y="292"/>
                  </a:cubicBezTo>
                  <a:cubicBezTo>
                    <a:pt x="8" y="289"/>
                    <a:pt x="57" y="301"/>
                    <a:pt x="14" y="272"/>
                  </a:cubicBezTo>
                  <a:cubicBezTo>
                    <a:pt x="12" y="265"/>
                    <a:pt x="6" y="261"/>
                    <a:pt x="4" y="254"/>
                  </a:cubicBezTo>
                  <a:cubicBezTo>
                    <a:pt x="3" y="250"/>
                    <a:pt x="0" y="242"/>
                    <a:pt x="0" y="242"/>
                  </a:cubicBezTo>
                  <a:cubicBezTo>
                    <a:pt x="1" y="223"/>
                    <a:pt x="0" y="203"/>
                    <a:pt x="2" y="184"/>
                  </a:cubicBezTo>
                  <a:cubicBezTo>
                    <a:pt x="3" y="174"/>
                    <a:pt x="23" y="134"/>
                    <a:pt x="30" y="124"/>
                  </a:cubicBezTo>
                  <a:cubicBezTo>
                    <a:pt x="34" y="98"/>
                    <a:pt x="57" y="45"/>
                    <a:pt x="80" y="30"/>
                  </a:cubicBezTo>
                  <a:cubicBezTo>
                    <a:pt x="83" y="20"/>
                    <a:pt x="88" y="9"/>
                    <a:pt x="94" y="0"/>
                  </a:cubicBezTo>
                  <a:cubicBezTo>
                    <a:pt x="106" y="2"/>
                    <a:pt x="118" y="6"/>
                    <a:pt x="130" y="8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6292850" y="2257425"/>
              <a:ext cx="238125" cy="28733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66" y="10"/>
                </a:cxn>
                <a:cxn ang="0">
                  <a:pos x="76" y="20"/>
                </a:cxn>
                <a:cxn ang="0">
                  <a:pos x="104" y="30"/>
                </a:cxn>
                <a:cxn ang="0">
                  <a:pos x="142" y="90"/>
                </a:cxn>
                <a:cxn ang="0">
                  <a:pos x="142" y="156"/>
                </a:cxn>
                <a:cxn ang="0">
                  <a:pos x="124" y="164"/>
                </a:cxn>
                <a:cxn ang="0">
                  <a:pos x="2" y="122"/>
                </a:cxn>
                <a:cxn ang="0">
                  <a:pos x="10" y="46"/>
                </a:cxn>
                <a:cxn ang="0">
                  <a:pos x="36" y="0"/>
                </a:cxn>
              </a:cxnLst>
              <a:rect l="0" t="0" r="r" b="b"/>
              <a:pathLst>
                <a:path w="150" h="181">
                  <a:moveTo>
                    <a:pt x="36" y="0"/>
                  </a:moveTo>
                  <a:cubicBezTo>
                    <a:pt x="44" y="11"/>
                    <a:pt x="51" y="9"/>
                    <a:pt x="66" y="10"/>
                  </a:cubicBezTo>
                  <a:cubicBezTo>
                    <a:pt x="70" y="13"/>
                    <a:pt x="72" y="18"/>
                    <a:pt x="76" y="20"/>
                  </a:cubicBezTo>
                  <a:cubicBezTo>
                    <a:pt x="84" y="25"/>
                    <a:pt x="95" y="24"/>
                    <a:pt x="104" y="30"/>
                  </a:cubicBezTo>
                  <a:cubicBezTo>
                    <a:pt x="119" y="76"/>
                    <a:pt x="87" y="85"/>
                    <a:pt x="142" y="90"/>
                  </a:cubicBezTo>
                  <a:cubicBezTo>
                    <a:pt x="150" y="114"/>
                    <a:pt x="148" y="106"/>
                    <a:pt x="142" y="156"/>
                  </a:cubicBezTo>
                  <a:cubicBezTo>
                    <a:pt x="141" y="163"/>
                    <a:pt x="124" y="164"/>
                    <a:pt x="124" y="164"/>
                  </a:cubicBezTo>
                  <a:cubicBezTo>
                    <a:pt x="57" y="163"/>
                    <a:pt x="22" y="181"/>
                    <a:pt x="2" y="122"/>
                  </a:cubicBezTo>
                  <a:cubicBezTo>
                    <a:pt x="3" y="79"/>
                    <a:pt x="0" y="75"/>
                    <a:pt x="10" y="46"/>
                  </a:cubicBezTo>
                  <a:cubicBezTo>
                    <a:pt x="15" y="32"/>
                    <a:pt x="36" y="12"/>
                    <a:pt x="36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2" name="Groupe 11"/>
          <p:cNvGrpSpPr>
            <a:grpSpLocks noChangeAspect="1"/>
          </p:cNvGrpSpPr>
          <p:nvPr/>
        </p:nvGrpSpPr>
        <p:grpSpPr>
          <a:xfrm>
            <a:off x="1143000" y="3276600"/>
            <a:ext cx="2160000" cy="1620000"/>
            <a:chOff x="4572000" y="836811"/>
            <a:chExt cx="3887788" cy="2915841"/>
          </a:xfrm>
        </p:grpSpPr>
        <p:pic>
          <p:nvPicPr>
            <p:cNvPr id="13" name="Picture 10" descr="Slice 11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4572000" y="836811"/>
              <a:ext cx="3887788" cy="2915841"/>
            </a:xfrm>
            <a:prstGeom prst="rect">
              <a:avLst/>
            </a:prstGeom>
            <a:noFill/>
          </p:spPr>
        </p:pic>
        <p:sp>
          <p:nvSpPr>
            <p:cNvPr id="14" name="Freeform 21"/>
            <p:cNvSpPr>
              <a:spLocks/>
            </p:cNvSpPr>
            <p:nvPr/>
          </p:nvSpPr>
          <p:spPr bwMode="auto">
            <a:xfrm>
              <a:off x="6286500" y="2073275"/>
              <a:ext cx="433388" cy="477838"/>
            </a:xfrm>
            <a:custGeom>
              <a:avLst/>
              <a:gdLst/>
              <a:ahLst/>
              <a:cxnLst>
                <a:cxn ang="0">
                  <a:pos x="130" y="8"/>
                </a:cxn>
                <a:cxn ang="0">
                  <a:pos x="190" y="10"/>
                </a:cxn>
                <a:cxn ang="0">
                  <a:pos x="198" y="22"/>
                </a:cxn>
                <a:cxn ang="0">
                  <a:pos x="224" y="44"/>
                </a:cxn>
                <a:cxn ang="0">
                  <a:pos x="240" y="58"/>
                </a:cxn>
                <a:cxn ang="0">
                  <a:pos x="260" y="78"/>
                </a:cxn>
                <a:cxn ang="0">
                  <a:pos x="270" y="102"/>
                </a:cxn>
                <a:cxn ang="0">
                  <a:pos x="272" y="108"/>
                </a:cxn>
                <a:cxn ang="0">
                  <a:pos x="270" y="252"/>
                </a:cxn>
                <a:cxn ang="0">
                  <a:pos x="234" y="278"/>
                </a:cxn>
                <a:cxn ang="0">
                  <a:pos x="160" y="280"/>
                </a:cxn>
                <a:cxn ang="0">
                  <a:pos x="128" y="286"/>
                </a:cxn>
                <a:cxn ang="0">
                  <a:pos x="110" y="292"/>
                </a:cxn>
                <a:cxn ang="0">
                  <a:pos x="14" y="272"/>
                </a:cxn>
                <a:cxn ang="0">
                  <a:pos x="4" y="254"/>
                </a:cxn>
                <a:cxn ang="0">
                  <a:pos x="0" y="242"/>
                </a:cxn>
                <a:cxn ang="0">
                  <a:pos x="2" y="184"/>
                </a:cxn>
                <a:cxn ang="0">
                  <a:pos x="30" y="124"/>
                </a:cxn>
                <a:cxn ang="0">
                  <a:pos x="80" y="30"/>
                </a:cxn>
                <a:cxn ang="0">
                  <a:pos x="94" y="0"/>
                </a:cxn>
                <a:cxn ang="0">
                  <a:pos x="130" y="8"/>
                </a:cxn>
              </a:cxnLst>
              <a:rect l="0" t="0" r="r" b="b"/>
              <a:pathLst>
                <a:path w="273" h="301">
                  <a:moveTo>
                    <a:pt x="130" y="8"/>
                  </a:moveTo>
                  <a:cubicBezTo>
                    <a:pt x="150" y="9"/>
                    <a:pt x="170" y="6"/>
                    <a:pt x="190" y="10"/>
                  </a:cubicBezTo>
                  <a:cubicBezTo>
                    <a:pt x="195" y="11"/>
                    <a:pt x="195" y="18"/>
                    <a:pt x="198" y="22"/>
                  </a:cubicBezTo>
                  <a:cubicBezTo>
                    <a:pt x="205" y="33"/>
                    <a:pt x="211" y="40"/>
                    <a:pt x="224" y="44"/>
                  </a:cubicBezTo>
                  <a:cubicBezTo>
                    <a:pt x="228" y="50"/>
                    <a:pt x="240" y="58"/>
                    <a:pt x="240" y="58"/>
                  </a:cubicBezTo>
                  <a:cubicBezTo>
                    <a:pt x="245" y="65"/>
                    <a:pt x="253" y="73"/>
                    <a:pt x="260" y="78"/>
                  </a:cubicBezTo>
                  <a:cubicBezTo>
                    <a:pt x="263" y="87"/>
                    <a:pt x="267" y="93"/>
                    <a:pt x="270" y="102"/>
                  </a:cubicBezTo>
                  <a:cubicBezTo>
                    <a:pt x="271" y="104"/>
                    <a:pt x="272" y="108"/>
                    <a:pt x="272" y="108"/>
                  </a:cubicBezTo>
                  <a:cubicBezTo>
                    <a:pt x="271" y="156"/>
                    <a:pt x="273" y="204"/>
                    <a:pt x="270" y="252"/>
                  </a:cubicBezTo>
                  <a:cubicBezTo>
                    <a:pt x="270" y="259"/>
                    <a:pt x="241" y="278"/>
                    <a:pt x="234" y="278"/>
                  </a:cubicBezTo>
                  <a:cubicBezTo>
                    <a:pt x="209" y="279"/>
                    <a:pt x="185" y="279"/>
                    <a:pt x="160" y="280"/>
                  </a:cubicBezTo>
                  <a:cubicBezTo>
                    <a:pt x="149" y="282"/>
                    <a:pt x="138" y="283"/>
                    <a:pt x="128" y="286"/>
                  </a:cubicBezTo>
                  <a:cubicBezTo>
                    <a:pt x="122" y="288"/>
                    <a:pt x="110" y="292"/>
                    <a:pt x="110" y="292"/>
                  </a:cubicBezTo>
                  <a:cubicBezTo>
                    <a:pt x="8" y="289"/>
                    <a:pt x="57" y="301"/>
                    <a:pt x="14" y="272"/>
                  </a:cubicBezTo>
                  <a:cubicBezTo>
                    <a:pt x="12" y="265"/>
                    <a:pt x="6" y="261"/>
                    <a:pt x="4" y="254"/>
                  </a:cubicBezTo>
                  <a:cubicBezTo>
                    <a:pt x="3" y="250"/>
                    <a:pt x="0" y="242"/>
                    <a:pt x="0" y="242"/>
                  </a:cubicBezTo>
                  <a:cubicBezTo>
                    <a:pt x="1" y="223"/>
                    <a:pt x="0" y="203"/>
                    <a:pt x="2" y="184"/>
                  </a:cubicBezTo>
                  <a:cubicBezTo>
                    <a:pt x="3" y="174"/>
                    <a:pt x="23" y="134"/>
                    <a:pt x="30" y="124"/>
                  </a:cubicBezTo>
                  <a:cubicBezTo>
                    <a:pt x="34" y="98"/>
                    <a:pt x="57" y="45"/>
                    <a:pt x="80" y="30"/>
                  </a:cubicBezTo>
                  <a:cubicBezTo>
                    <a:pt x="83" y="20"/>
                    <a:pt x="88" y="9"/>
                    <a:pt x="94" y="0"/>
                  </a:cubicBezTo>
                  <a:cubicBezTo>
                    <a:pt x="106" y="2"/>
                    <a:pt x="118" y="6"/>
                    <a:pt x="130" y="8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6292850" y="2257425"/>
              <a:ext cx="238125" cy="28733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66" y="10"/>
                </a:cxn>
                <a:cxn ang="0">
                  <a:pos x="76" y="20"/>
                </a:cxn>
                <a:cxn ang="0">
                  <a:pos x="104" y="30"/>
                </a:cxn>
                <a:cxn ang="0">
                  <a:pos x="142" y="90"/>
                </a:cxn>
                <a:cxn ang="0">
                  <a:pos x="142" y="156"/>
                </a:cxn>
                <a:cxn ang="0">
                  <a:pos x="124" y="164"/>
                </a:cxn>
                <a:cxn ang="0">
                  <a:pos x="2" y="122"/>
                </a:cxn>
                <a:cxn ang="0">
                  <a:pos x="10" y="46"/>
                </a:cxn>
                <a:cxn ang="0">
                  <a:pos x="36" y="0"/>
                </a:cxn>
              </a:cxnLst>
              <a:rect l="0" t="0" r="r" b="b"/>
              <a:pathLst>
                <a:path w="150" h="181">
                  <a:moveTo>
                    <a:pt x="36" y="0"/>
                  </a:moveTo>
                  <a:cubicBezTo>
                    <a:pt x="44" y="11"/>
                    <a:pt x="51" y="9"/>
                    <a:pt x="66" y="10"/>
                  </a:cubicBezTo>
                  <a:cubicBezTo>
                    <a:pt x="70" y="13"/>
                    <a:pt x="72" y="18"/>
                    <a:pt x="76" y="20"/>
                  </a:cubicBezTo>
                  <a:cubicBezTo>
                    <a:pt x="84" y="25"/>
                    <a:pt x="95" y="24"/>
                    <a:pt x="104" y="30"/>
                  </a:cubicBezTo>
                  <a:cubicBezTo>
                    <a:pt x="119" y="76"/>
                    <a:pt x="87" y="85"/>
                    <a:pt x="142" y="90"/>
                  </a:cubicBezTo>
                  <a:cubicBezTo>
                    <a:pt x="150" y="114"/>
                    <a:pt x="148" y="106"/>
                    <a:pt x="142" y="156"/>
                  </a:cubicBezTo>
                  <a:cubicBezTo>
                    <a:pt x="141" y="163"/>
                    <a:pt x="124" y="164"/>
                    <a:pt x="124" y="164"/>
                  </a:cubicBezTo>
                  <a:cubicBezTo>
                    <a:pt x="57" y="163"/>
                    <a:pt x="22" y="181"/>
                    <a:pt x="2" y="122"/>
                  </a:cubicBezTo>
                  <a:cubicBezTo>
                    <a:pt x="3" y="79"/>
                    <a:pt x="0" y="75"/>
                    <a:pt x="10" y="46"/>
                  </a:cubicBezTo>
                  <a:cubicBezTo>
                    <a:pt x="15" y="32"/>
                    <a:pt x="36" y="12"/>
                    <a:pt x="36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6" name="Groupe 15"/>
          <p:cNvGrpSpPr>
            <a:grpSpLocks noChangeAspect="1"/>
          </p:cNvGrpSpPr>
          <p:nvPr/>
        </p:nvGrpSpPr>
        <p:grpSpPr>
          <a:xfrm>
            <a:off x="1905000" y="4495800"/>
            <a:ext cx="2160000" cy="1620000"/>
            <a:chOff x="4572000" y="836811"/>
            <a:chExt cx="3887788" cy="2915841"/>
          </a:xfrm>
        </p:grpSpPr>
        <p:pic>
          <p:nvPicPr>
            <p:cNvPr id="17" name="Picture 10" descr="Slice 11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4572000" y="836811"/>
              <a:ext cx="3887788" cy="2915841"/>
            </a:xfrm>
            <a:prstGeom prst="rect">
              <a:avLst/>
            </a:prstGeom>
            <a:noFill/>
          </p:spPr>
        </p:pic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6286500" y="2073275"/>
              <a:ext cx="433388" cy="477838"/>
            </a:xfrm>
            <a:custGeom>
              <a:avLst/>
              <a:gdLst/>
              <a:ahLst/>
              <a:cxnLst>
                <a:cxn ang="0">
                  <a:pos x="130" y="8"/>
                </a:cxn>
                <a:cxn ang="0">
                  <a:pos x="190" y="10"/>
                </a:cxn>
                <a:cxn ang="0">
                  <a:pos x="198" y="22"/>
                </a:cxn>
                <a:cxn ang="0">
                  <a:pos x="224" y="44"/>
                </a:cxn>
                <a:cxn ang="0">
                  <a:pos x="240" y="58"/>
                </a:cxn>
                <a:cxn ang="0">
                  <a:pos x="260" y="78"/>
                </a:cxn>
                <a:cxn ang="0">
                  <a:pos x="270" y="102"/>
                </a:cxn>
                <a:cxn ang="0">
                  <a:pos x="272" y="108"/>
                </a:cxn>
                <a:cxn ang="0">
                  <a:pos x="270" y="252"/>
                </a:cxn>
                <a:cxn ang="0">
                  <a:pos x="234" y="278"/>
                </a:cxn>
                <a:cxn ang="0">
                  <a:pos x="160" y="280"/>
                </a:cxn>
                <a:cxn ang="0">
                  <a:pos x="128" y="286"/>
                </a:cxn>
                <a:cxn ang="0">
                  <a:pos x="110" y="292"/>
                </a:cxn>
                <a:cxn ang="0">
                  <a:pos x="14" y="272"/>
                </a:cxn>
                <a:cxn ang="0">
                  <a:pos x="4" y="254"/>
                </a:cxn>
                <a:cxn ang="0">
                  <a:pos x="0" y="242"/>
                </a:cxn>
                <a:cxn ang="0">
                  <a:pos x="2" y="184"/>
                </a:cxn>
                <a:cxn ang="0">
                  <a:pos x="30" y="124"/>
                </a:cxn>
                <a:cxn ang="0">
                  <a:pos x="80" y="30"/>
                </a:cxn>
                <a:cxn ang="0">
                  <a:pos x="94" y="0"/>
                </a:cxn>
                <a:cxn ang="0">
                  <a:pos x="130" y="8"/>
                </a:cxn>
              </a:cxnLst>
              <a:rect l="0" t="0" r="r" b="b"/>
              <a:pathLst>
                <a:path w="273" h="301">
                  <a:moveTo>
                    <a:pt x="130" y="8"/>
                  </a:moveTo>
                  <a:cubicBezTo>
                    <a:pt x="150" y="9"/>
                    <a:pt x="170" y="6"/>
                    <a:pt x="190" y="10"/>
                  </a:cubicBezTo>
                  <a:cubicBezTo>
                    <a:pt x="195" y="11"/>
                    <a:pt x="195" y="18"/>
                    <a:pt x="198" y="22"/>
                  </a:cubicBezTo>
                  <a:cubicBezTo>
                    <a:pt x="205" y="33"/>
                    <a:pt x="211" y="40"/>
                    <a:pt x="224" y="44"/>
                  </a:cubicBezTo>
                  <a:cubicBezTo>
                    <a:pt x="228" y="50"/>
                    <a:pt x="240" y="58"/>
                    <a:pt x="240" y="58"/>
                  </a:cubicBezTo>
                  <a:cubicBezTo>
                    <a:pt x="245" y="65"/>
                    <a:pt x="253" y="73"/>
                    <a:pt x="260" y="78"/>
                  </a:cubicBezTo>
                  <a:cubicBezTo>
                    <a:pt x="263" y="87"/>
                    <a:pt x="267" y="93"/>
                    <a:pt x="270" y="102"/>
                  </a:cubicBezTo>
                  <a:cubicBezTo>
                    <a:pt x="271" y="104"/>
                    <a:pt x="272" y="108"/>
                    <a:pt x="272" y="108"/>
                  </a:cubicBezTo>
                  <a:cubicBezTo>
                    <a:pt x="271" y="156"/>
                    <a:pt x="273" y="204"/>
                    <a:pt x="270" y="252"/>
                  </a:cubicBezTo>
                  <a:cubicBezTo>
                    <a:pt x="270" y="259"/>
                    <a:pt x="241" y="278"/>
                    <a:pt x="234" y="278"/>
                  </a:cubicBezTo>
                  <a:cubicBezTo>
                    <a:pt x="209" y="279"/>
                    <a:pt x="185" y="279"/>
                    <a:pt x="160" y="280"/>
                  </a:cubicBezTo>
                  <a:cubicBezTo>
                    <a:pt x="149" y="282"/>
                    <a:pt x="138" y="283"/>
                    <a:pt x="128" y="286"/>
                  </a:cubicBezTo>
                  <a:cubicBezTo>
                    <a:pt x="122" y="288"/>
                    <a:pt x="110" y="292"/>
                    <a:pt x="110" y="292"/>
                  </a:cubicBezTo>
                  <a:cubicBezTo>
                    <a:pt x="8" y="289"/>
                    <a:pt x="57" y="301"/>
                    <a:pt x="14" y="272"/>
                  </a:cubicBezTo>
                  <a:cubicBezTo>
                    <a:pt x="12" y="265"/>
                    <a:pt x="6" y="261"/>
                    <a:pt x="4" y="254"/>
                  </a:cubicBezTo>
                  <a:cubicBezTo>
                    <a:pt x="3" y="250"/>
                    <a:pt x="0" y="242"/>
                    <a:pt x="0" y="242"/>
                  </a:cubicBezTo>
                  <a:cubicBezTo>
                    <a:pt x="1" y="223"/>
                    <a:pt x="0" y="203"/>
                    <a:pt x="2" y="184"/>
                  </a:cubicBezTo>
                  <a:cubicBezTo>
                    <a:pt x="3" y="174"/>
                    <a:pt x="23" y="134"/>
                    <a:pt x="30" y="124"/>
                  </a:cubicBezTo>
                  <a:cubicBezTo>
                    <a:pt x="34" y="98"/>
                    <a:pt x="57" y="45"/>
                    <a:pt x="80" y="30"/>
                  </a:cubicBezTo>
                  <a:cubicBezTo>
                    <a:pt x="83" y="20"/>
                    <a:pt x="88" y="9"/>
                    <a:pt x="94" y="0"/>
                  </a:cubicBezTo>
                  <a:cubicBezTo>
                    <a:pt x="106" y="2"/>
                    <a:pt x="118" y="6"/>
                    <a:pt x="130" y="8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auto">
            <a:xfrm>
              <a:off x="6292850" y="2257425"/>
              <a:ext cx="238125" cy="28733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66" y="10"/>
                </a:cxn>
                <a:cxn ang="0">
                  <a:pos x="76" y="20"/>
                </a:cxn>
                <a:cxn ang="0">
                  <a:pos x="104" y="30"/>
                </a:cxn>
                <a:cxn ang="0">
                  <a:pos x="142" y="90"/>
                </a:cxn>
                <a:cxn ang="0">
                  <a:pos x="142" y="156"/>
                </a:cxn>
                <a:cxn ang="0">
                  <a:pos x="124" y="164"/>
                </a:cxn>
                <a:cxn ang="0">
                  <a:pos x="2" y="122"/>
                </a:cxn>
                <a:cxn ang="0">
                  <a:pos x="10" y="46"/>
                </a:cxn>
                <a:cxn ang="0">
                  <a:pos x="36" y="0"/>
                </a:cxn>
              </a:cxnLst>
              <a:rect l="0" t="0" r="r" b="b"/>
              <a:pathLst>
                <a:path w="150" h="181">
                  <a:moveTo>
                    <a:pt x="36" y="0"/>
                  </a:moveTo>
                  <a:cubicBezTo>
                    <a:pt x="44" y="11"/>
                    <a:pt x="51" y="9"/>
                    <a:pt x="66" y="10"/>
                  </a:cubicBezTo>
                  <a:cubicBezTo>
                    <a:pt x="70" y="13"/>
                    <a:pt x="72" y="18"/>
                    <a:pt x="76" y="20"/>
                  </a:cubicBezTo>
                  <a:cubicBezTo>
                    <a:pt x="84" y="25"/>
                    <a:pt x="95" y="24"/>
                    <a:pt x="104" y="30"/>
                  </a:cubicBezTo>
                  <a:cubicBezTo>
                    <a:pt x="119" y="76"/>
                    <a:pt x="87" y="85"/>
                    <a:pt x="142" y="90"/>
                  </a:cubicBezTo>
                  <a:cubicBezTo>
                    <a:pt x="150" y="114"/>
                    <a:pt x="148" y="106"/>
                    <a:pt x="142" y="156"/>
                  </a:cubicBezTo>
                  <a:cubicBezTo>
                    <a:pt x="141" y="163"/>
                    <a:pt x="124" y="164"/>
                    <a:pt x="124" y="164"/>
                  </a:cubicBezTo>
                  <a:cubicBezTo>
                    <a:pt x="57" y="163"/>
                    <a:pt x="22" y="181"/>
                    <a:pt x="2" y="122"/>
                  </a:cubicBezTo>
                  <a:cubicBezTo>
                    <a:pt x="3" y="79"/>
                    <a:pt x="0" y="75"/>
                    <a:pt x="10" y="46"/>
                  </a:cubicBezTo>
                  <a:cubicBezTo>
                    <a:pt x="15" y="32"/>
                    <a:pt x="36" y="12"/>
                    <a:pt x="36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cxnSp>
        <p:nvCxnSpPr>
          <p:cNvPr id="20" name="Connecteur droit avec flèche 19"/>
          <p:cNvCxnSpPr/>
          <p:nvPr/>
        </p:nvCxnSpPr>
        <p:spPr>
          <a:xfrm>
            <a:off x="3657600" y="3884612"/>
            <a:ext cx="1371600" cy="1588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7" name="Picture 1" descr="C:\Users\Public\Documents\Cours\VIBOT\France\Medical Imaging\Project\Matlab\Results\bmp\Patient313\Basic\ImageComb11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1600" y="2514600"/>
            <a:ext cx="3600000" cy="2700000"/>
          </a:xfrm>
          <a:prstGeom prst="rect">
            <a:avLst/>
          </a:prstGeom>
          <a:noFill/>
        </p:spPr>
      </p:pic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" y="3581400"/>
            <a:ext cx="8667750" cy="552450"/>
          </a:xfrm>
          <a:prstGeom prst="rect">
            <a:avLst/>
          </a:prstGeom>
          <a:noFill/>
        </p:spPr>
      </p:pic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04800" y="4419600"/>
            <a:ext cx="3810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 smtClean="0"/>
              <a:t>Where:</a:t>
            </a:r>
          </a:p>
          <a:p>
            <a:pPr>
              <a:buNone/>
            </a:pPr>
            <a:r>
              <a:rPr lang="en-US" sz="1400" i="1" dirty="0" err="1" smtClean="0"/>
              <a:t>i</a:t>
            </a:r>
            <a:r>
              <a:rPr lang="en-US" sz="1400" dirty="0" smtClean="0"/>
              <a:t> </a:t>
            </a:r>
            <a:r>
              <a:rPr lang="en-US" sz="1400" dirty="0" smtClean="0"/>
              <a:t>and</a:t>
            </a:r>
            <a:r>
              <a:rPr lang="en-US" sz="1400" i="1" dirty="0" smtClean="0"/>
              <a:t> j </a:t>
            </a:r>
            <a:r>
              <a:rPr lang="en-US" sz="1400" dirty="0" smtClean="0"/>
              <a:t>are the index of the pixel </a:t>
            </a:r>
            <a:r>
              <a:rPr lang="en-US" sz="1400" i="1" dirty="0" smtClean="0"/>
              <a:t>p(</a:t>
            </a:r>
            <a:r>
              <a:rPr lang="en-US" sz="1400" i="1" dirty="0" err="1" smtClean="0"/>
              <a:t>i</a:t>
            </a:r>
            <a:r>
              <a:rPr lang="en-US" sz="1400" i="1" dirty="0" smtClean="0"/>
              <a:t> , j) </a:t>
            </a:r>
            <a:r>
              <a:rPr lang="en-US" sz="1400" dirty="0" smtClean="0"/>
              <a:t>considered</a:t>
            </a:r>
          </a:p>
          <a:p>
            <a:pPr>
              <a:buNone/>
            </a:pPr>
            <a:r>
              <a:rPr lang="en-US" sz="1400" i="1" dirty="0" smtClean="0"/>
              <a:t>k</a:t>
            </a:r>
            <a:r>
              <a:rPr lang="en-US" sz="1400" dirty="0" smtClean="0"/>
              <a:t> </a:t>
            </a:r>
            <a:r>
              <a:rPr lang="en-US" sz="1400" dirty="0" smtClean="0"/>
              <a:t>is the index the slice considered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Outline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Introduction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Algorithm description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Results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Improvements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Outline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Introduction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Algorithm description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RESULTS</a:t>
            </a:r>
            <a:endParaRPr lang="en-US" b="1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Improvements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Results</a:t>
            </a:r>
            <a:br>
              <a:rPr lang="en-US" sz="3200" dirty="0" smtClean="0"/>
            </a:br>
            <a:r>
              <a:rPr lang="en-US" sz="2400" dirty="0" smtClean="0"/>
              <a:t>Patient 313 – without muscle normalization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3" name="Content Placeholder 2"/>
          <p:cNvSpPr>
            <a:spLocks noGrp="1"/>
          </p:cNvSpPr>
          <p:nvPr>
            <p:ph idx="1"/>
          </p:nvPr>
        </p:nvSpPr>
        <p:spPr>
          <a:xfrm>
            <a:off x="3962400" y="5867400"/>
            <a:ext cx="1295400" cy="457200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en-US" dirty="0" smtClean="0"/>
              <a:t>Slice 10</a:t>
            </a:r>
            <a:endParaRPr lang="en-US" dirty="0"/>
          </a:p>
        </p:txBody>
      </p:sp>
      <p:sp>
        <p:nvSpPr>
          <p:cNvPr id="78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11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3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12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8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13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89" name="Groupe 88"/>
          <p:cNvGrpSpPr>
            <a:grpSpLocks noChangeAspect="1"/>
          </p:cNvGrpSpPr>
          <p:nvPr/>
        </p:nvGrpSpPr>
        <p:grpSpPr>
          <a:xfrm>
            <a:off x="2133600" y="1981200"/>
            <a:ext cx="4800000" cy="3600000"/>
            <a:chOff x="247649" y="838199"/>
            <a:chExt cx="3886201" cy="2914651"/>
          </a:xfrm>
        </p:grpSpPr>
        <p:pic>
          <p:nvPicPr>
            <p:cNvPr id="90" name="Picture 32" descr="C:\Users\Public\Documents\Cours\VIBOT\France\Medical Imaging\Project\Matlab\Results\bmp\Patient313\ImageComb10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7649" y="838199"/>
              <a:ext cx="3886201" cy="2914651"/>
            </a:xfrm>
            <a:prstGeom prst="rect">
              <a:avLst/>
            </a:prstGeom>
            <a:noFill/>
          </p:spPr>
        </p:pic>
        <p:sp>
          <p:nvSpPr>
            <p:cNvPr id="91" name="Freeform 19"/>
            <p:cNvSpPr>
              <a:spLocks/>
            </p:cNvSpPr>
            <p:nvPr/>
          </p:nvSpPr>
          <p:spPr bwMode="auto">
            <a:xfrm>
              <a:off x="1912938" y="2025650"/>
              <a:ext cx="576262" cy="527050"/>
            </a:xfrm>
            <a:custGeom>
              <a:avLst/>
              <a:gdLst/>
              <a:ahLst/>
              <a:cxnLst>
                <a:cxn ang="0">
                  <a:pos x="173" y="12"/>
                </a:cxn>
                <a:cxn ang="0">
                  <a:pos x="243" y="28"/>
                </a:cxn>
                <a:cxn ang="0">
                  <a:pos x="249" y="58"/>
                </a:cxn>
                <a:cxn ang="0">
                  <a:pos x="261" y="66"/>
                </a:cxn>
                <a:cxn ang="0">
                  <a:pos x="295" y="88"/>
                </a:cxn>
                <a:cxn ang="0">
                  <a:pos x="305" y="96"/>
                </a:cxn>
                <a:cxn ang="0">
                  <a:pos x="315" y="120"/>
                </a:cxn>
                <a:cxn ang="0">
                  <a:pos x="321" y="138"/>
                </a:cxn>
                <a:cxn ang="0">
                  <a:pos x="289" y="314"/>
                </a:cxn>
                <a:cxn ang="0">
                  <a:pos x="221" y="308"/>
                </a:cxn>
                <a:cxn ang="0">
                  <a:pos x="191" y="288"/>
                </a:cxn>
                <a:cxn ang="0">
                  <a:pos x="179" y="280"/>
                </a:cxn>
                <a:cxn ang="0">
                  <a:pos x="135" y="296"/>
                </a:cxn>
                <a:cxn ang="0">
                  <a:pos x="117" y="316"/>
                </a:cxn>
                <a:cxn ang="0">
                  <a:pos x="97" y="332"/>
                </a:cxn>
                <a:cxn ang="0">
                  <a:pos x="55" y="330"/>
                </a:cxn>
                <a:cxn ang="0">
                  <a:pos x="43" y="326"/>
                </a:cxn>
                <a:cxn ang="0">
                  <a:pos x="7" y="266"/>
                </a:cxn>
                <a:cxn ang="0">
                  <a:pos x="43" y="162"/>
                </a:cxn>
                <a:cxn ang="0">
                  <a:pos x="55" y="138"/>
                </a:cxn>
                <a:cxn ang="0">
                  <a:pos x="85" y="56"/>
                </a:cxn>
                <a:cxn ang="0">
                  <a:pos x="115" y="12"/>
                </a:cxn>
                <a:cxn ang="0">
                  <a:pos x="139" y="0"/>
                </a:cxn>
                <a:cxn ang="0">
                  <a:pos x="173" y="12"/>
                </a:cxn>
              </a:cxnLst>
              <a:rect l="0" t="0" r="r" b="b"/>
              <a:pathLst>
                <a:path w="363" h="332">
                  <a:moveTo>
                    <a:pt x="173" y="12"/>
                  </a:moveTo>
                  <a:cubicBezTo>
                    <a:pt x="200" y="13"/>
                    <a:pt x="234" y="0"/>
                    <a:pt x="243" y="28"/>
                  </a:cubicBezTo>
                  <a:cubicBezTo>
                    <a:pt x="243" y="29"/>
                    <a:pt x="245" y="55"/>
                    <a:pt x="249" y="58"/>
                  </a:cubicBezTo>
                  <a:cubicBezTo>
                    <a:pt x="253" y="61"/>
                    <a:pt x="261" y="66"/>
                    <a:pt x="261" y="66"/>
                  </a:cubicBezTo>
                  <a:cubicBezTo>
                    <a:pt x="268" y="76"/>
                    <a:pt x="283" y="84"/>
                    <a:pt x="295" y="88"/>
                  </a:cubicBezTo>
                  <a:cubicBezTo>
                    <a:pt x="306" y="105"/>
                    <a:pt x="291" y="85"/>
                    <a:pt x="305" y="96"/>
                  </a:cubicBezTo>
                  <a:cubicBezTo>
                    <a:pt x="312" y="101"/>
                    <a:pt x="312" y="112"/>
                    <a:pt x="315" y="120"/>
                  </a:cubicBezTo>
                  <a:cubicBezTo>
                    <a:pt x="317" y="126"/>
                    <a:pt x="321" y="138"/>
                    <a:pt x="321" y="138"/>
                  </a:cubicBezTo>
                  <a:cubicBezTo>
                    <a:pt x="329" y="193"/>
                    <a:pt x="363" y="307"/>
                    <a:pt x="289" y="314"/>
                  </a:cubicBezTo>
                  <a:cubicBezTo>
                    <a:pt x="285" y="314"/>
                    <a:pt x="236" y="316"/>
                    <a:pt x="221" y="308"/>
                  </a:cubicBezTo>
                  <a:cubicBezTo>
                    <a:pt x="211" y="302"/>
                    <a:pt x="201" y="295"/>
                    <a:pt x="191" y="288"/>
                  </a:cubicBezTo>
                  <a:cubicBezTo>
                    <a:pt x="187" y="285"/>
                    <a:pt x="179" y="280"/>
                    <a:pt x="179" y="280"/>
                  </a:cubicBezTo>
                  <a:cubicBezTo>
                    <a:pt x="143" y="283"/>
                    <a:pt x="156" y="282"/>
                    <a:pt x="135" y="296"/>
                  </a:cubicBezTo>
                  <a:cubicBezTo>
                    <a:pt x="130" y="303"/>
                    <a:pt x="124" y="311"/>
                    <a:pt x="117" y="316"/>
                  </a:cubicBezTo>
                  <a:cubicBezTo>
                    <a:pt x="114" y="326"/>
                    <a:pt x="105" y="326"/>
                    <a:pt x="97" y="332"/>
                  </a:cubicBezTo>
                  <a:cubicBezTo>
                    <a:pt x="83" y="331"/>
                    <a:pt x="69" y="332"/>
                    <a:pt x="55" y="330"/>
                  </a:cubicBezTo>
                  <a:cubicBezTo>
                    <a:pt x="51" y="330"/>
                    <a:pt x="43" y="326"/>
                    <a:pt x="43" y="326"/>
                  </a:cubicBezTo>
                  <a:cubicBezTo>
                    <a:pt x="30" y="307"/>
                    <a:pt x="14" y="288"/>
                    <a:pt x="7" y="266"/>
                  </a:cubicBezTo>
                  <a:cubicBezTo>
                    <a:pt x="9" y="210"/>
                    <a:pt x="0" y="190"/>
                    <a:pt x="43" y="162"/>
                  </a:cubicBezTo>
                  <a:cubicBezTo>
                    <a:pt x="46" y="153"/>
                    <a:pt x="51" y="146"/>
                    <a:pt x="55" y="138"/>
                  </a:cubicBezTo>
                  <a:cubicBezTo>
                    <a:pt x="67" y="111"/>
                    <a:pt x="73" y="83"/>
                    <a:pt x="85" y="56"/>
                  </a:cubicBezTo>
                  <a:cubicBezTo>
                    <a:pt x="90" y="44"/>
                    <a:pt x="103" y="16"/>
                    <a:pt x="115" y="12"/>
                  </a:cubicBezTo>
                  <a:cubicBezTo>
                    <a:pt x="121" y="3"/>
                    <a:pt x="129" y="2"/>
                    <a:pt x="139" y="0"/>
                  </a:cubicBezTo>
                  <a:cubicBezTo>
                    <a:pt x="160" y="2"/>
                    <a:pt x="162" y="1"/>
                    <a:pt x="173" y="12"/>
                  </a:cubicBezTo>
                  <a:close/>
                </a:path>
              </a:pathLst>
            </a:custGeom>
            <a:noFill/>
            <a:ln w="158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92" name="Freeform 20"/>
            <p:cNvSpPr>
              <a:spLocks/>
            </p:cNvSpPr>
            <p:nvPr/>
          </p:nvSpPr>
          <p:spPr bwMode="auto">
            <a:xfrm>
              <a:off x="1949450" y="2298700"/>
              <a:ext cx="265113" cy="255588"/>
            </a:xfrm>
            <a:custGeom>
              <a:avLst/>
              <a:gdLst/>
              <a:ahLst/>
              <a:cxnLst>
                <a:cxn ang="0">
                  <a:pos x="108" y="2"/>
                </a:cxn>
                <a:cxn ang="0">
                  <a:pos x="66" y="10"/>
                </a:cxn>
                <a:cxn ang="0">
                  <a:pos x="52" y="26"/>
                </a:cxn>
                <a:cxn ang="0">
                  <a:pos x="40" y="34"/>
                </a:cxn>
                <a:cxn ang="0">
                  <a:pos x="24" y="56"/>
                </a:cxn>
                <a:cxn ang="0">
                  <a:pos x="62" y="150"/>
                </a:cxn>
                <a:cxn ang="0">
                  <a:pos x="98" y="136"/>
                </a:cxn>
                <a:cxn ang="0">
                  <a:pos x="154" y="108"/>
                </a:cxn>
                <a:cxn ang="0">
                  <a:pos x="140" y="40"/>
                </a:cxn>
                <a:cxn ang="0">
                  <a:pos x="126" y="24"/>
                </a:cxn>
                <a:cxn ang="0">
                  <a:pos x="114" y="6"/>
                </a:cxn>
                <a:cxn ang="0">
                  <a:pos x="108" y="2"/>
                </a:cxn>
              </a:cxnLst>
              <a:rect l="0" t="0" r="r" b="b"/>
              <a:pathLst>
                <a:path w="167" h="161">
                  <a:moveTo>
                    <a:pt x="108" y="2"/>
                  </a:moveTo>
                  <a:cubicBezTo>
                    <a:pt x="87" y="3"/>
                    <a:pt x="80" y="0"/>
                    <a:pt x="66" y="10"/>
                  </a:cubicBezTo>
                  <a:cubicBezTo>
                    <a:pt x="62" y="15"/>
                    <a:pt x="57" y="22"/>
                    <a:pt x="52" y="26"/>
                  </a:cubicBezTo>
                  <a:cubicBezTo>
                    <a:pt x="48" y="29"/>
                    <a:pt x="40" y="34"/>
                    <a:pt x="40" y="34"/>
                  </a:cubicBezTo>
                  <a:cubicBezTo>
                    <a:pt x="34" y="43"/>
                    <a:pt x="27" y="46"/>
                    <a:pt x="24" y="56"/>
                  </a:cubicBezTo>
                  <a:cubicBezTo>
                    <a:pt x="26" y="146"/>
                    <a:pt x="0" y="146"/>
                    <a:pt x="62" y="150"/>
                  </a:cubicBezTo>
                  <a:cubicBezTo>
                    <a:pt x="95" y="161"/>
                    <a:pt x="80" y="142"/>
                    <a:pt x="98" y="136"/>
                  </a:cubicBezTo>
                  <a:cubicBezTo>
                    <a:pt x="118" y="116"/>
                    <a:pt x="128" y="117"/>
                    <a:pt x="154" y="108"/>
                  </a:cubicBezTo>
                  <a:cubicBezTo>
                    <a:pt x="167" y="89"/>
                    <a:pt x="160" y="53"/>
                    <a:pt x="140" y="40"/>
                  </a:cubicBezTo>
                  <a:cubicBezTo>
                    <a:pt x="131" y="26"/>
                    <a:pt x="136" y="31"/>
                    <a:pt x="126" y="24"/>
                  </a:cubicBezTo>
                  <a:cubicBezTo>
                    <a:pt x="122" y="18"/>
                    <a:pt x="121" y="8"/>
                    <a:pt x="114" y="6"/>
                  </a:cubicBezTo>
                  <a:cubicBezTo>
                    <a:pt x="107" y="4"/>
                    <a:pt x="108" y="6"/>
                    <a:pt x="108" y="2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93" name="Groupe 92"/>
          <p:cNvGrpSpPr/>
          <p:nvPr/>
        </p:nvGrpSpPr>
        <p:grpSpPr>
          <a:xfrm>
            <a:off x="2133600" y="1981200"/>
            <a:ext cx="4798800" cy="3600000"/>
            <a:chOff x="4581524" y="828675"/>
            <a:chExt cx="3876675" cy="2907506"/>
          </a:xfrm>
        </p:grpSpPr>
        <p:pic>
          <p:nvPicPr>
            <p:cNvPr id="94" name="Picture 33" descr="C:\Users\Public\Documents\Cours\VIBOT\France\Medical Imaging\Project\Matlab\Results\bmp\Patient313\ImageComb11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81524" y="828675"/>
              <a:ext cx="3876675" cy="2907506"/>
            </a:xfrm>
            <a:prstGeom prst="rect">
              <a:avLst/>
            </a:prstGeom>
            <a:noFill/>
          </p:spPr>
        </p:pic>
        <p:sp>
          <p:nvSpPr>
            <p:cNvPr id="95" name="Freeform 21"/>
            <p:cNvSpPr>
              <a:spLocks/>
            </p:cNvSpPr>
            <p:nvPr/>
          </p:nvSpPr>
          <p:spPr bwMode="auto">
            <a:xfrm>
              <a:off x="6286500" y="2073275"/>
              <a:ext cx="433388" cy="477838"/>
            </a:xfrm>
            <a:custGeom>
              <a:avLst/>
              <a:gdLst/>
              <a:ahLst/>
              <a:cxnLst>
                <a:cxn ang="0">
                  <a:pos x="130" y="8"/>
                </a:cxn>
                <a:cxn ang="0">
                  <a:pos x="190" y="10"/>
                </a:cxn>
                <a:cxn ang="0">
                  <a:pos x="198" y="22"/>
                </a:cxn>
                <a:cxn ang="0">
                  <a:pos x="224" y="44"/>
                </a:cxn>
                <a:cxn ang="0">
                  <a:pos x="240" y="58"/>
                </a:cxn>
                <a:cxn ang="0">
                  <a:pos x="260" y="78"/>
                </a:cxn>
                <a:cxn ang="0">
                  <a:pos x="270" y="102"/>
                </a:cxn>
                <a:cxn ang="0">
                  <a:pos x="272" y="108"/>
                </a:cxn>
                <a:cxn ang="0">
                  <a:pos x="270" y="252"/>
                </a:cxn>
                <a:cxn ang="0">
                  <a:pos x="234" y="278"/>
                </a:cxn>
                <a:cxn ang="0">
                  <a:pos x="160" y="280"/>
                </a:cxn>
                <a:cxn ang="0">
                  <a:pos x="128" y="286"/>
                </a:cxn>
                <a:cxn ang="0">
                  <a:pos x="110" y="292"/>
                </a:cxn>
                <a:cxn ang="0">
                  <a:pos x="14" y="272"/>
                </a:cxn>
                <a:cxn ang="0">
                  <a:pos x="4" y="254"/>
                </a:cxn>
                <a:cxn ang="0">
                  <a:pos x="0" y="242"/>
                </a:cxn>
                <a:cxn ang="0">
                  <a:pos x="2" y="184"/>
                </a:cxn>
                <a:cxn ang="0">
                  <a:pos x="30" y="124"/>
                </a:cxn>
                <a:cxn ang="0">
                  <a:pos x="80" y="30"/>
                </a:cxn>
                <a:cxn ang="0">
                  <a:pos x="94" y="0"/>
                </a:cxn>
                <a:cxn ang="0">
                  <a:pos x="130" y="8"/>
                </a:cxn>
              </a:cxnLst>
              <a:rect l="0" t="0" r="r" b="b"/>
              <a:pathLst>
                <a:path w="273" h="301">
                  <a:moveTo>
                    <a:pt x="130" y="8"/>
                  </a:moveTo>
                  <a:cubicBezTo>
                    <a:pt x="150" y="9"/>
                    <a:pt x="170" y="6"/>
                    <a:pt x="190" y="10"/>
                  </a:cubicBezTo>
                  <a:cubicBezTo>
                    <a:pt x="195" y="11"/>
                    <a:pt x="195" y="18"/>
                    <a:pt x="198" y="22"/>
                  </a:cubicBezTo>
                  <a:cubicBezTo>
                    <a:pt x="205" y="33"/>
                    <a:pt x="211" y="40"/>
                    <a:pt x="224" y="44"/>
                  </a:cubicBezTo>
                  <a:cubicBezTo>
                    <a:pt x="228" y="50"/>
                    <a:pt x="240" y="58"/>
                    <a:pt x="240" y="58"/>
                  </a:cubicBezTo>
                  <a:cubicBezTo>
                    <a:pt x="245" y="65"/>
                    <a:pt x="253" y="73"/>
                    <a:pt x="260" y="78"/>
                  </a:cubicBezTo>
                  <a:cubicBezTo>
                    <a:pt x="263" y="87"/>
                    <a:pt x="267" y="93"/>
                    <a:pt x="270" y="102"/>
                  </a:cubicBezTo>
                  <a:cubicBezTo>
                    <a:pt x="271" y="104"/>
                    <a:pt x="272" y="108"/>
                    <a:pt x="272" y="108"/>
                  </a:cubicBezTo>
                  <a:cubicBezTo>
                    <a:pt x="271" y="156"/>
                    <a:pt x="273" y="204"/>
                    <a:pt x="270" y="252"/>
                  </a:cubicBezTo>
                  <a:cubicBezTo>
                    <a:pt x="270" y="259"/>
                    <a:pt x="241" y="278"/>
                    <a:pt x="234" y="278"/>
                  </a:cubicBezTo>
                  <a:cubicBezTo>
                    <a:pt x="209" y="279"/>
                    <a:pt x="185" y="279"/>
                    <a:pt x="160" y="280"/>
                  </a:cubicBezTo>
                  <a:cubicBezTo>
                    <a:pt x="149" y="282"/>
                    <a:pt x="138" y="283"/>
                    <a:pt x="128" y="286"/>
                  </a:cubicBezTo>
                  <a:cubicBezTo>
                    <a:pt x="122" y="288"/>
                    <a:pt x="110" y="292"/>
                    <a:pt x="110" y="292"/>
                  </a:cubicBezTo>
                  <a:cubicBezTo>
                    <a:pt x="8" y="289"/>
                    <a:pt x="57" y="301"/>
                    <a:pt x="14" y="272"/>
                  </a:cubicBezTo>
                  <a:cubicBezTo>
                    <a:pt x="12" y="265"/>
                    <a:pt x="6" y="261"/>
                    <a:pt x="4" y="254"/>
                  </a:cubicBezTo>
                  <a:cubicBezTo>
                    <a:pt x="3" y="250"/>
                    <a:pt x="0" y="242"/>
                    <a:pt x="0" y="242"/>
                  </a:cubicBezTo>
                  <a:cubicBezTo>
                    <a:pt x="1" y="223"/>
                    <a:pt x="0" y="203"/>
                    <a:pt x="2" y="184"/>
                  </a:cubicBezTo>
                  <a:cubicBezTo>
                    <a:pt x="3" y="174"/>
                    <a:pt x="23" y="134"/>
                    <a:pt x="30" y="124"/>
                  </a:cubicBezTo>
                  <a:cubicBezTo>
                    <a:pt x="34" y="98"/>
                    <a:pt x="57" y="45"/>
                    <a:pt x="80" y="30"/>
                  </a:cubicBezTo>
                  <a:cubicBezTo>
                    <a:pt x="83" y="20"/>
                    <a:pt x="88" y="9"/>
                    <a:pt x="94" y="0"/>
                  </a:cubicBezTo>
                  <a:cubicBezTo>
                    <a:pt x="106" y="2"/>
                    <a:pt x="118" y="6"/>
                    <a:pt x="130" y="8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96" name="Freeform 22"/>
            <p:cNvSpPr>
              <a:spLocks/>
            </p:cNvSpPr>
            <p:nvPr/>
          </p:nvSpPr>
          <p:spPr bwMode="auto">
            <a:xfrm>
              <a:off x="6292850" y="2257425"/>
              <a:ext cx="238125" cy="28733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66" y="10"/>
                </a:cxn>
                <a:cxn ang="0">
                  <a:pos x="76" y="20"/>
                </a:cxn>
                <a:cxn ang="0">
                  <a:pos x="104" y="30"/>
                </a:cxn>
                <a:cxn ang="0">
                  <a:pos x="142" y="90"/>
                </a:cxn>
                <a:cxn ang="0">
                  <a:pos x="142" y="156"/>
                </a:cxn>
                <a:cxn ang="0">
                  <a:pos x="124" y="164"/>
                </a:cxn>
                <a:cxn ang="0">
                  <a:pos x="2" y="122"/>
                </a:cxn>
                <a:cxn ang="0">
                  <a:pos x="10" y="46"/>
                </a:cxn>
                <a:cxn ang="0">
                  <a:pos x="36" y="0"/>
                </a:cxn>
              </a:cxnLst>
              <a:rect l="0" t="0" r="r" b="b"/>
              <a:pathLst>
                <a:path w="150" h="181">
                  <a:moveTo>
                    <a:pt x="36" y="0"/>
                  </a:moveTo>
                  <a:cubicBezTo>
                    <a:pt x="44" y="11"/>
                    <a:pt x="51" y="9"/>
                    <a:pt x="66" y="10"/>
                  </a:cubicBezTo>
                  <a:cubicBezTo>
                    <a:pt x="70" y="13"/>
                    <a:pt x="72" y="18"/>
                    <a:pt x="76" y="20"/>
                  </a:cubicBezTo>
                  <a:cubicBezTo>
                    <a:pt x="84" y="25"/>
                    <a:pt x="95" y="24"/>
                    <a:pt x="104" y="30"/>
                  </a:cubicBezTo>
                  <a:cubicBezTo>
                    <a:pt x="119" y="76"/>
                    <a:pt x="87" y="85"/>
                    <a:pt x="142" y="90"/>
                  </a:cubicBezTo>
                  <a:cubicBezTo>
                    <a:pt x="150" y="114"/>
                    <a:pt x="148" y="106"/>
                    <a:pt x="142" y="156"/>
                  </a:cubicBezTo>
                  <a:cubicBezTo>
                    <a:pt x="141" y="163"/>
                    <a:pt x="124" y="164"/>
                    <a:pt x="124" y="164"/>
                  </a:cubicBezTo>
                  <a:cubicBezTo>
                    <a:pt x="57" y="163"/>
                    <a:pt x="22" y="181"/>
                    <a:pt x="2" y="122"/>
                  </a:cubicBezTo>
                  <a:cubicBezTo>
                    <a:pt x="3" y="79"/>
                    <a:pt x="0" y="75"/>
                    <a:pt x="10" y="46"/>
                  </a:cubicBezTo>
                  <a:cubicBezTo>
                    <a:pt x="15" y="32"/>
                    <a:pt x="36" y="12"/>
                    <a:pt x="36" y="0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97" name="Groupe 96"/>
          <p:cNvGrpSpPr>
            <a:grpSpLocks noChangeAspect="1"/>
          </p:cNvGrpSpPr>
          <p:nvPr/>
        </p:nvGrpSpPr>
        <p:grpSpPr>
          <a:xfrm>
            <a:off x="2133600" y="1981200"/>
            <a:ext cx="4800000" cy="3600000"/>
            <a:chOff x="257175" y="3752849"/>
            <a:chExt cx="3873500" cy="2905125"/>
          </a:xfrm>
        </p:grpSpPr>
        <p:pic>
          <p:nvPicPr>
            <p:cNvPr id="98" name="Picture 34" descr="C:\Users\Public\Documents\Cours\VIBOT\France\Medical Imaging\Project\Matlab\Results\bmp\Patient313\ImageComb12.bmp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7175" y="3752849"/>
              <a:ext cx="3873500" cy="2905125"/>
            </a:xfrm>
            <a:prstGeom prst="rect">
              <a:avLst/>
            </a:prstGeom>
            <a:noFill/>
          </p:spPr>
        </p:pic>
        <p:sp>
          <p:nvSpPr>
            <p:cNvPr id="99" name="Freeform 25"/>
            <p:cNvSpPr>
              <a:spLocks/>
            </p:cNvSpPr>
            <p:nvPr/>
          </p:nvSpPr>
          <p:spPr bwMode="auto">
            <a:xfrm>
              <a:off x="1978025" y="5035550"/>
              <a:ext cx="395288" cy="455613"/>
            </a:xfrm>
            <a:custGeom>
              <a:avLst/>
              <a:gdLst/>
              <a:ahLst/>
              <a:cxnLst>
                <a:cxn ang="0">
                  <a:pos x="90" y="6"/>
                </a:cxn>
                <a:cxn ang="0">
                  <a:pos x="158" y="8"/>
                </a:cxn>
                <a:cxn ang="0">
                  <a:pos x="188" y="22"/>
                </a:cxn>
                <a:cxn ang="0">
                  <a:pos x="202" y="42"/>
                </a:cxn>
                <a:cxn ang="0">
                  <a:pos x="220" y="84"/>
                </a:cxn>
                <a:cxn ang="0">
                  <a:pos x="222" y="104"/>
                </a:cxn>
                <a:cxn ang="0">
                  <a:pos x="228" y="122"/>
                </a:cxn>
                <a:cxn ang="0">
                  <a:pos x="226" y="268"/>
                </a:cxn>
                <a:cxn ang="0">
                  <a:pos x="186" y="282"/>
                </a:cxn>
                <a:cxn ang="0">
                  <a:pos x="78" y="272"/>
                </a:cxn>
                <a:cxn ang="0">
                  <a:pos x="14" y="246"/>
                </a:cxn>
                <a:cxn ang="0">
                  <a:pos x="4" y="228"/>
                </a:cxn>
                <a:cxn ang="0">
                  <a:pos x="32" y="96"/>
                </a:cxn>
                <a:cxn ang="0">
                  <a:pos x="42" y="78"/>
                </a:cxn>
                <a:cxn ang="0">
                  <a:pos x="52" y="46"/>
                </a:cxn>
                <a:cxn ang="0">
                  <a:pos x="56" y="32"/>
                </a:cxn>
                <a:cxn ang="0">
                  <a:pos x="64" y="20"/>
                </a:cxn>
                <a:cxn ang="0">
                  <a:pos x="82" y="0"/>
                </a:cxn>
                <a:cxn ang="0">
                  <a:pos x="90" y="6"/>
                </a:cxn>
              </a:cxnLst>
              <a:rect l="0" t="0" r="r" b="b"/>
              <a:pathLst>
                <a:path w="249" h="287">
                  <a:moveTo>
                    <a:pt x="90" y="6"/>
                  </a:moveTo>
                  <a:cubicBezTo>
                    <a:pt x="113" y="7"/>
                    <a:pt x="135" y="6"/>
                    <a:pt x="158" y="8"/>
                  </a:cubicBezTo>
                  <a:cubicBezTo>
                    <a:pt x="169" y="9"/>
                    <a:pt x="188" y="22"/>
                    <a:pt x="188" y="22"/>
                  </a:cubicBezTo>
                  <a:cubicBezTo>
                    <a:pt x="198" y="37"/>
                    <a:pt x="193" y="30"/>
                    <a:pt x="202" y="42"/>
                  </a:cubicBezTo>
                  <a:cubicBezTo>
                    <a:pt x="207" y="56"/>
                    <a:pt x="212" y="71"/>
                    <a:pt x="220" y="84"/>
                  </a:cubicBezTo>
                  <a:cubicBezTo>
                    <a:pt x="221" y="91"/>
                    <a:pt x="221" y="97"/>
                    <a:pt x="222" y="104"/>
                  </a:cubicBezTo>
                  <a:cubicBezTo>
                    <a:pt x="223" y="110"/>
                    <a:pt x="228" y="122"/>
                    <a:pt x="228" y="122"/>
                  </a:cubicBezTo>
                  <a:cubicBezTo>
                    <a:pt x="231" y="159"/>
                    <a:pt x="249" y="249"/>
                    <a:pt x="226" y="268"/>
                  </a:cubicBezTo>
                  <a:cubicBezTo>
                    <a:pt x="216" y="276"/>
                    <a:pt x="199" y="279"/>
                    <a:pt x="186" y="282"/>
                  </a:cubicBezTo>
                  <a:cubicBezTo>
                    <a:pt x="92" y="280"/>
                    <a:pt x="123" y="287"/>
                    <a:pt x="78" y="272"/>
                  </a:cubicBezTo>
                  <a:cubicBezTo>
                    <a:pt x="60" y="254"/>
                    <a:pt x="34" y="259"/>
                    <a:pt x="14" y="246"/>
                  </a:cubicBezTo>
                  <a:cubicBezTo>
                    <a:pt x="12" y="239"/>
                    <a:pt x="4" y="228"/>
                    <a:pt x="4" y="228"/>
                  </a:cubicBezTo>
                  <a:cubicBezTo>
                    <a:pt x="5" y="191"/>
                    <a:pt x="0" y="128"/>
                    <a:pt x="32" y="96"/>
                  </a:cubicBezTo>
                  <a:cubicBezTo>
                    <a:pt x="36" y="85"/>
                    <a:pt x="33" y="92"/>
                    <a:pt x="42" y="78"/>
                  </a:cubicBezTo>
                  <a:cubicBezTo>
                    <a:pt x="47" y="71"/>
                    <a:pt x="49" y="54"/>
                    <a:pt x="52" y="46"/>
                  </a:cubicBezTo>
                  <a:cubicBezTo>
                    <a:pt x="53" y="43"/>
                    <a:pt x="54" y="35"/>
                    <a:pt x="56" y="32"/>
                  </a:cubicBezTo>
                  <a:cubicBezTo>
                    <a:pt x="58" y="28"/>
                    <a:pt x="64" y="20"/>
                    <a:pt x="64" y="20"/>
                  </a:cubicBezTo>
                  <a:cubicBezTo>
                    <a:pt x="67" y="8"/>
                    <a:pt x="71" y="4"/>
                    <a:pt x="82" y="0"/>
                  </a:cubicBezTo>
                  <a:cubicBezTo>
                    <a:pt x="88" y="2"/>
                    <a:pt x="90" y="8"/>
                    <a:pt x="90" y="6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100" name="Freeform 27"/>
            <p:cNvSpPr>
              <a:spLocks/>
            </p:cNvSpPr>
            <p:nvPr/>
          </p:nvSpPr>
          <p:spPr bwMode="auto">
            <a:xfrm>
              <a:off x="1960563" y="5165725"/>
              <a:ext cx="214312" cy="295275"/>
            </a:xfrm>
            <a:custGeom>
              <a:avLst/>
              <a:gdLst/>
              <a:ahLst/>
              <a:cxnLst>
                <a:cxn ang="0">
                  <a:pos x="53" y="2"/>
                </a:cxn>
                <a:cxn ang="0">
                  <a:pos x="99" y="10"/>
                </a:cxn>
                <a:cxn ang="0">
                  <a:pos x="123" y="72"/>
                </a:cxn>
                <a:cxn ang="0">
                  <a:pos x="135" y="120"/>
                </a:cxn>
                <a:cxn ang="0">
                  <a:pos x="133" y="176"/>
                </a:cxn>
                <a:cxn ang="0">
                  <a:pos x="119" y="186"/>
                </a:cxn>
                <a:cxn ang="0">
                  <a:pos x="79" y="184"/>
                </a:cxn>
                <a:cxn ang="0">
                  <a:pos x="25" y="154"/>
                </a:cxn>
                <a:cxn ang="0">
                  <a:pos x="31" y="44"/>
                </a:cxn>
                <a:cxn ang="0">
                  <a:pos x="47" y="16"/>
                </a:cxn>
                <a:cxn ang="0">
                  <a:pos x="57" y="8"/>
                </a:cxn>
                <a:cxn ang="0">
                  <a:pos x="53" y="2"/>
                </a:cxn>
              </a:cxnLst>
              <a:rect l="0" t="0" r="r" b="b"/>
              <a:pathLst>
                <a:path w="135" h="186">
                  <a:moveTo>
                    <a:pt x="53" y="2"/>
                  </a:moveTo>
                  <a:cubicBezTo>
                    <a:pt x="76" y="3"/>
                    <a:pt x="84" y="0"/>
                    <a:pt x="99" y="10"/>
                  </a:cubicBezTo>
                  <a:cubicBezTo>
                    <a:pt x="103" y="31"/>
                    <a:pt x="111" y="54"/>
                    <a:pt x="123" y="72"/>
                  </a:cubicBezTo>
                  <a:cubicBezTo>
                    <a:pt x="125" y="88"/>
                    <a:pt x="130" y="105"/>
                    <a:pt x="135" y="120"/>
                  </a:cubicBezTo>
                  <a:cubicBezTo>
                    <a:pt x="134" y="139"/>
                    <a:pt x="134" y="157"/>
                    <a:pt x="133" y="176"/>
                  </a:cubicBezTo>
                  <a:cubicBezTo>
                    <a:pt x="133" y="182"/>
                    <a:pt x="119" y="186"/>
                    <a:pt x="119" y="186"/>
                  </a:cubicBezTo>
                  <a:cubicBezTo>
                    <a:pt x="106" y="185"/>
                    <a:pt x="92" y="185"/>
                    <a:pt x="79" y="184"/>
                  </a:cubicBezTo>
                  <a:cubicBezTo>
                    <a:pt x="75" y="184"/>
                    <a:pt x="32" y="159"/>
                    <a:pt x="25" y="154"/>
                  </a:cubicBezTo>
                  <a:cubicBezTo>
                    <a:pt x="14" y="122"/>
                    <a:pt x="0" y="65"/>
                    <a:pt x="31" y="44"/>
                  </a:cubicBezTo>
                  <a:cubicBezTo>
                    <a:pt x="38" y="33"/>
                    <a:pt x="42" y="30"/>
                    <a:pt x="47" y="16"/>
                  </a:cubicBezTo>
                  <a:cubicBezTo>
                    <a:pt x="48" y="12"/>
                    <a:pt x="56" y="12"/>
                    <a:pt x="57" y="8"/>
                  </a:cubicBezTo>
                  <a:cubicBezTo>
                    <a:pt x="58" y="6"/>
                    <a:pt x="54" y="4"/>
                    <a:pt x="53" y="2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01" name="Groupe 100"/>
          <p:cNvGrpSpPr>
            <a:grpSpLocks noChangeAspect="1"/>
          </p:cNvGrpSpPr>
          <p:nvPr/>
        </p:nvGrpSpPr>
        <p:grpSpPr>
          <a:xfrm>
            <a:off x="2133600" y="1981200"/>
            <a:ext cx="4800000" cy="3600000"/>
            <a:chOff x="4581525" y="3762374"/>
            <a:chExt cx="3873500" cy="2905125"/>
          </a:xfrm>
        </p:grpSpPr>
        <p:pic>
          <p:nvPicPr>
            <p:cNvPr id="102" name="Picture 35" descr="C:\Users\Public\Documents\Cours\VIBOT\France\Medical Imaging\Project\Matlab\Results\bmp\Patient313\ImageComb13.bmp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81525" y="3762374"/>
              <a:ext cx="3873500" cy="2905125"/>
            </a:xfrm>
            <a:prstGeom prst="rect">
              <a:avLst/>
            </a:prstGeom>
            <a:noFill/>
          </p:spPr>
        </p:pic>
        <p:sp>
          <p:nvSpPr>
            <p:cNvPr id="103" name="Freeform 23"/>
            <p:cNvSpPr>
              <a:spLocks/>
            </p:cNvSpPr>
            <p:nvPr/>
          </p:nvSpPr>
          <p:spPr bwMode="auto">
            <a:xfrm>
              <a:off x="6294438" y="5097463"/>
              <a:ext cx="444500" cy="363537"/>
            </a:xfrm>
            <a:custGeom>
              <a:avLst/>
              <a:gdLst/>
              <a:ahLst/>
              <a:cxnLst>
                <a:cxn ang="0">
                  <a:pos x="51" y="19"/>
                </a:cxn>
                <a:cxn ang="0">
                  <a:pos x="107" y="9"/>
                </a:cxn>
                <a:cxn ang="0">
                  <a:pos x="193" y="13"/>
                </a:cxn>
                <a:cxn ang="0">
                  <a:pos x="205" y="19"/>
                </a:cxn>
                <a:cxn ang="0">
                  <a:pos x="213" y="43"/>
                </a:cxn>
                <a:cxn ang="0">
                  <a:pos x="225" y="51"/>
                </a:cxn>
                <a:cxn ang="0">
                  <a:pos x="237" y="65"/>
                </a:cxn>
                <a:cxn ang="0">
                  <a:pos x="267" y="137"/>
                </a:cxn>
                <a:cxn ang="0">
                  <a:pos x="213" y="229"/>
                </a:cxn>
                <a:cxn ang="0">
                  <a:pos x="81" y="227"/>
                </a:cxn>
                <a:cxn ang="0">
                  <a:pos x="49" y="223"/>
                </a:cxn>
                <a:cxn ang="0">
                  <a:pos x="31" y="213"/>
                </a:cxn>
                <a:cxn ang="0">
                  <a:pos x="21" y="201"/>
                </a:cxn>
                <a:cxn ang="0">
                  <a:pos x="17" y="189"/>
                </a:cxn>
                <a:cxn ang="0">
                  <a:pos x="31" y="77"/>
                </a:cxn>
                <a:cxn ang="0">
                  <a:pos x="49" y="47"/>
                </a:cxn>
                <a:cxn ang="0">
                  <a:pos x="51" y="19"/>
                </a:cxn>
              </a:cxnLst>
              <a:rect l="0" t="0" r="r" b="b"/>
              <a:pathLst>
                <a:path w="280" h="229">
                  <a:moveTo>
                    <a:pt x="51" y="19"/>
                  </a:moveTo>
                  <a:cubicBezTo>
                    <a:pt x="68" y="8"/>
                    <a:pt x="88" y="10"/>
                    <a:pt x="107" y="9"/>
                  </a:cubicBezTo>
                  <a:cubicBezTo>
                    <a:pt x="134" y="0"/>
                    <a:pt x="165" y="9"/>
                    <a:pt x="193" y="13"/>
                  </a:cubicBezTo>
                  <a:cubicBezTo>
                    <a:pt x="196" y="14"/>
                    <a:pt x="203" y="16"/>
                    <a:pt x="205" y="19"/>
                  </a:cubicBezTo>
                  <a:cubicBezTo>
                    <a:pt x="206" y="21"/>
                    <a:pt x="210" y="41"/>
                    <a:pt x="213" y="43"/>
                  </a:cubicBezTo>
                  <a:cubicBezTo>
                    <a:pt x="217" y="46"/>
                    <a:pt x="225" y="51"/>
                    <a:pt x="225" y="51"/>
                  </a:cubicBezTo>
                  <a:cubicBezTo>
                    <a:pt x="230" y="58"/>
                    <a:pt x="229" y="62"/>
                    <a:pt x="237" y="65"/>
                  </a:cubicBezTo>
                  <a:cubicBezTo>
                    <a:pt x="255" y="83"/>
                    <a:pt x="259" y="113"/>
                    <a:pt x="267" y="137"/>
                  </a:cubicBezTo>
                  <a:cubicBezTo>
                    <a:pt x="265" y="224"/>
                    <a:pt x="280" y="224"/>
                    <a:pt x="213" y="229"/>
                  </a:cubicBezTo>
                  <a:cubicBezTo>
                    <a:pt x="169" y="228"/>
                    <a:pt x="125" y="228"/>
                    <a:pt x="81" y="227"/>
                  </a:cubicBezTo>
                  <a:cubicBezTo>
                    <a:pt x="75" y="227"/>
                    <a:pt x="57" y="225"/>
                    <a:pt x="49" y="223"/>
                  </a:cubicBezTo>
                  <a:cubicBezTo>
                    <a:pt x="42" y="222"/>
                    <a:pt x="31" y="213"/>
                    <a:pt x="31" y="213"/>
                  </a:cubicBezTo>
                  <a:cubicBezTo>
                    <a:pt x="28" y="209"/>
                    <a:pt x="24" y="206"/>
                    <a:pt x="21" y="201"/>
                  </a:cubicBezTo>
                  <a:cubicBezTo>
                    <a:pt x="19" y="197"/>
                    <a:pt x="17" y="189"/>
                    <a:pt x="17" y="189"/>
                  </a:cubicBezTo>
                  <a:cubicBezTo>
                    <a:pt x="18" y="151"/>
                    <a:pt x="0" y="98"/>
                    <a:pt x="31" y="77"/>
                  </a:cubicBezTo>
                  <a:cubicBezTo>
                    <a:pt x="38" y="67"/>
                    <a:pt x="40" y="56"/>
                    <a:pt x="49" y="47"/>
                  </a:cubicBezTo>
                  <a:cubicBezTo>
                    <a:pt x="51" y="40"/>
                    <a:pt x="62" y="19"/>
                    <a:pt x="51" y="19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104" name="Freeform 24"/>
            <p:cNvSpPr>
              <a:spLocks/>
            </p:cNvSpPr>
            <p:nvPr/>
          </p:nvSpPr>
          <p:spPr bwMode="auto">
            <a:xfrm>
              <a:off x="6300788" y="5157788"/>
              <a:ext cx="246062" cy="296862"/>
            </a:xfrm>
            <a:custGeom>
              <a:avLst/>
              <a:gdLst/>
              <a:ahLst/>
              <a:cxnLst>
                <a:cxn ang="0">
                  <a:pos x="53" y="5"/>
                </a:cxn>
                <a:cxn ang="0">
                  <a:pos x="133" y="15"/>
                </a:cxn>
                <a:cxn ang="0">
                  <a:pos x="147" y="33"/>
                </a:cxn>
                <a:cxn ang="0">
                  <a:pos x="153" y="53"/>
                </a:cxn>
                <a:cxn ang="0">
                  <a:pos x="135" y="93"/>
                </a:cxn>
                <a:cxn ang="0">
                  <a:pos x="127" y="111"/>
                </a:cxn>
                <a:cxn ang="0">
                  <a:pos x="107" y="185"/>
                </a:cxn>
                <a:cxn ang="0">
                  <a:pos x="53" y="173"/>
                </a:cxn>
                <a:cxn ang="0">
                  <a:pos x="29" y="163"/>
                </a:cxn>
                <a:cxn ang="0">
                  <a:pos x="13" y="139"/>
                </a:cxn>
                <a:cxn ang="0">
                  <a:pos x="35" y="35"/>
                </a:cxn>
                <a:cxn ang="0">
                  <a:pos x="53" y="5"/>
                </a:cxn>
              </a:cxnLst>
              <a:rect l="0" t="0" r="r" b="b"/>
              <a:pathLst>
                <a:path w="155" h="187">
                  <a:moveTo>
                    <a:pt x="53" y="5"/>
                  </a:moveTo>
                  <a:cubicBezTo>
                    <a:pt x="76" y="6"/>
                    <a:pt x="111" y="0"/>
                    <a:pt x="133" y="15"/>
                  </a:cubicBezTo>
                  <a:cubicBezTo>
                    <a:pt x="143" y="29"/>
                    <a:pt x="138" y="24"/>
                    <a:pt x="147" y="33"/>
                  </a:cubicBezTo>
                  <a:cubicBezTo>
                    <a:pt x="152" y="48"/>
                    <a:pt x="150" y="41"/>
                    <a:pt x="153" y="53"/>
                  </a:cubicBezTo>
                  <a:cubicBezTo>
                    <a:pt x="151" y="85"/>
                    <a:pt x="155" y="80"/>
                    <a:pt x="135" y="93"/>
                  </a:cubicBezTo>
                  <a:cubicBezTo>
                    <a:pt x="131" y="98"/>
                    <a:pt x="127" y="111"/>
                    <a:pt x="127" y="111"/>
                  </a:cubicBezTo>
                  <a:cubicBezTo>
                    <a:pt x="125" y="165"/>
                    <a:pt x="142" y="173"/>
                    <a:pt x="107" y="185"/>
                  </a:cubicBezTo>
                  <a:cubicBezTo>
                    <a:pt x="74" y="183"/>
                    <a:pt x="75" y="187"/>
                    <a:pt x="53" y="173"/>
                  </a:cubicBezTo>
                  <a:cubicBezTo>
                    <a:pt x="46" y="168"/>
                    <a:pt x="29" y="163"/>
                    <a:pt x="29" y="163"/>
                  </a:cubicBezTo>
                  <a:cubicBezTo>
                    <a:pt x="23" y="154"/>
                    <a:pt x="16" y="149"/>
                    <a:pt x="13" y="139"/>
                  </a:cubicBezTo>
                  <a:cubicBezTo>
                    <a:pt x="14" y="97"/>
                    <a:pt x="0" y="59"/>
                    <a:pt x="35" y="35"/>
                  </a:cubicBezTo>
                  <a:cubicBezTo>
                    <a:pt x="38" y="25"/>
                    <a:pt x="47" y="14"/>
                    <a:pt x="53" y="5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1" build="p"/>
      <p:bldP spid="78" grpId="0"/>
      <p:bldP spid="78" grpId="1"/>
      <p:bldP spid="83" grpId="0"/>
      <p:bldP spid="83" grpId="1"/>
      <p:bldP spid="8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Results</a:t>
            </a:r>
            <a:br>
              <a:rPr lang="en-US" sz="3200" dirty="0" smtClean="0"/>
            </a:br>
            <a:r>
              <a:rPr lang="en-US" sz="2400" dirty="0" smtClean="0"/>
              <a:t>Patient 313 – with muscle normalization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962400" y="5867400"/>
            <a:ext cx="1295400" cy="457200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en-US" dirty="0" smtClean="0"/>
              <a:t>Slice 10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11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12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13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28" name="Groupe 27"/>
          <p:cNvGrpSpPr>
            <a:grpSpLocks noChangeAspect="1"/>
          </p:cNvGrpSpPr>
          <p:nvPr/>
        </p:nvGrpSpPr>
        <p:grpSpPr>
          <a:xfrm>
            <a:off x="2133600" y="1981200"/>
            <a:ext cx="4800000" cy="3600000"/>
            <a:chOff x="257175" y="857250"/>
            <a:chExt cx="3888000" cy="2916000"/>
          </a:xfrm>
        </p:grpSpPr>
        <p:pic>
          <p:nvPicPr>
            <p:cNvPr id="29" name="Picture 36" descr="C:\Users\Public\Documents\Cours\VIBOT\France\Medical Imaging\Project\Matlab\Results\bmp\Patient313\Muscle_normalization\ImageComb10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7175" y="857250"/>
              <a:ext cx="3888000" cy="2916000"/>
            </a:xfrm>
            <a:prstGeom prst="rect">
              <a:avLst/>
            </a:prstGeom>
            <a:noFill/>
          </p:spPr>
        </p:pic>
        <p:sp>
          <p:nvSpPr>
            <p:cNvPr id="30" name="Freeform 19"/>
            <p:cNvSpPr>
              <a:spLocks/>
            </p:cNvSpPr>
            <p:nvPr/>
          </p:nvSpPr>
          <p:spPr bwMode="auto">
            <a:xfrm>
              <a:off x="1912938" y="2025650"/>
              <a:ext cx="576262" cy="527050"/>
            </a:xfrm>
            <a:custGeom>
              <a:avLst/>
              <a:gdLst/>
              <a:ahLst/>
              <a:cxnLst>
                <a:cxn ang="0">
                  <a:pos x="173" y="12"/>
                </a:cxn>
                <a:cxn ang="0">
                  <a:pos x="243" y="28"/>
                </a:cxn>
                <a:cxn ang="0">
                  <a:pos x="249" y="58"/>
                </a:cxn>
                <a:cxn ang="0">
                  <a:pos x="261" y="66"/>
                </a:cxn>
                <a:cxn ang="0">
                  <a:pos x="295" y="88"/>
                </a:cxn>
                <a:cxn ang="0">
                  <a:pos x="305" y="96"/>
                </a:cxn>
                <a:cxn ang="0">
                  <a:pos x="315" y="120"/>
                </a:cxn>
                <a:cxn ang="0">
                  <a:pos x="321" y="138"/>
                </a:cxn>
                <a:cxn ang="0">
                  <a:pos x="289" y="314"/>
                </a:cxn>
                <a:cxn ang="0">
                  <a:pos x="221" y="308"/>
                </a:cxn>
                <a:cxn ang="0">
                  <a:pos x="191" y="288"/>
                </a:cxn>
                <a:cxn ang="0">
                  <a:pos x="179" y="280"/>
                </a:cxn>
                <a:cxn ang="0">
                  <a:pos x="135" y="296"/>
                </a:cxn>
                <a:cxn ang="0">
                  <a:pos x="117" y="316"/>
                </a:cxn>
                <a:cxn ang="0">
                  <a:pos x="97" y="332"/>
                </a:cxn>
                <a:cxn ang="0">
                  <a:pos x="55" y="330"/>
                </a:cxn>
                <a:cxn ang="0">
                  <a:pos x="43" y="326"/>
                </a:cxn>
                <a:cxn ang="0">
                  <a:pos x="7" y="266"/>
                </a:cxn>
                <a:cxn ang="0">
                  <a:pos x="43" y="162"/>
                </a:cxn>
                <a:cxn ang="0">
                  <a:pos x="55" y="138"/>
                </a:cxn>
                <a:cxn ang="0">
                  <a:pos x="85" y="56"/>
                </a:cxn>
                <a:cxn ang="0">
                  <a:pos x="115" y="12"/>
                </a:cxn>
                <a:cxn ang="0">
                  <a:pos x="139" y="0"/>
                </a:cxn>
                <a:cxn ang="0">
                  <a:pos x="173" y="12"/>
                </a:cxn>
              </a:cxnLst>
              <a:rect l="0" t="0" r="r" b="b"/>
              <a:pathLst>
                <a:path w="363" h="332">
                  <a:moveTo>
                    <a:pt x="173" y="12"/>
                  </a:moveTo>
                  <a:cubicBezTo>
                    <a:pt x="200" y="13"/>
                    <a:pt x="234" y="0"/>
                    <a:pt x="243" y="28"/>
                  </a:cubicBezTo>
                  <a:cubicBezTo>
                    <a:pt x="243" y="29"/>
                    <a:pt x="245" y="55"/>
                    <a:pt x="249" y="58"/>
                  </a:cubicBezTo>
                  <a:cubicBezTo>
                    <a:pt x="253" y="61"/>
                    <a:pt x="261" y="66"/>
                    <a:pt x="261" y="66"/>
                  </a:cubicBezTo>
                  <a:cubicBezTo>
                    <a:pt x="268" y="76"/>
                    <a:pt x="283" y="84"/>
                    <a:pt x="295" y="88"/>
                  </a:cubicBezTo>
                  <a:cubicBezTo>
                    <a:pt x="306" y="105"/>
                    <a:pt x="291" y="85"/>
                    <a:pt x="305" y="96"/>
                  </a:cubicBezTo>
                  <a:cubicBezTo>
                    <a:pt x="312" y="101"/>
                    <a:pt x="312" y="112"/>
                    <a:pt x="315" y="120"/>
                  </a:cubicBezTo>
                  <a:cubicBezTo>
                    <a:pt x="317" y="126"/>
                    <a:pt x="321" y="138"/>
                    <a:pt x="321" y="138"/>
                  </a:cubicBezTo>
                  <a:cubicBezTo>
                    <a:pt x="329" y="193"/>
                    <a:pt x="363" y="307"/>
                    <a:pt x="289" y="314"/>
                  </a:cubicBezTo>
                  <a:cubicBezTo>
                    <a:pt x="285" y="314"/>
                    <a:pt x="236" y="316"/>
                    <a:pt x="221" y="308"/>
                  </a:cubicBezTo>
                  <a:cubicBezTo>
                    <a:pt x="211" y="302"/>
                    <a:pt x="201" y="295"/>
                    <a:pt x="191" y="288"/>
                  </a:cubicBezTo>
                  <a:cubicBezTo>
                    <a:pt x="187" y="285"/>
                    <a:pt x="179" y="280"/>
                    <a:pt x="179" y="280"/>
                  </a:cubicBezTo>
                  <a:cubicBezTo>
                    <a:pt x="143" y="283"/>
                    <a:pt x="156" y="282"/>
                    <a:pt x="135" y="296"/>
                  </a:cubicBezTo>
                  <a:cubicBezTo>
                    <a:pt x="130" y="303"/>
                    <a:pt x="124" y="311"/>
                    <a:pt x="117" y="316"/>
                  </a:cubicBezTo>
                  <a:cubicBezTo>
                    <a:pt x="114" y="326"/>
                    <a:pt x="105" y="326"/>
                    <a:pt x="97" y="332"/>
                  </a:cubicBezTo>
                  <a:cubicBezTo>
                    <a:pt x="83" y="331"/>
                    <a:pt x="69" y="332"/>
                    <a:pt x="55" y="330"/>
                  </a:cubicBezTo>
                  <a:cubicBezTo>
                    <a:pt x="51" y="330"/>
                    <a:pt x="43" y="326"/>
                    <a:pt x="43" y="326"/>
                  </a:cubicBezTo>
                  <a:cubicBezTo>
                    <a:pt x="30" y="307"/>
                    <a:pt x="14" y="288"/>
                    <a:pt x="7" y="266"/>
                  </a:cubicBezTo>
                  <a:cubicBezTo>
                    <a:pt x="9" y="210"/>
                    <a:pt x="0" y="190"/>
                    <a:pt x="43" y="162"/>
                  </a:cubicBezTo>
                  <a:cubicBezTo>
                    <a:pt x="46" y="153"/>
                    <a:pt x="51" y="146"/>
                    <a:pt x="55" y="138"/>
                  </a:cubicBezTo>
                  <a:cubicBezTo>
                    <a:pt x="67" y="111"/>
                    <a:pt x="73" y="83"/>
                    <a:pt x="85" y="56"/>
                  </a:cubicBezTo>
                  <a:cubicBezTo>
                    <a:pt x="90" y="44"/>
                    <a:pt x="103" y="16"/>
                    <a:pt x="115" y="12"/>
                  </a:cubicBezTo>
                  <a:cubicBezTo>
                    <a:pt x="121" y="3"/>
                    <a:pt x="129" y="2"/>
                    <a:pt x="139" y="0"/>
                  </a:cubicBezTo>
                  <a:cubicBezTo>
                    <a:pt x="160" y="2"/>
                    <a:pt x="162" y="1"/>
                    <a:pt x="173" y="12"/>
                  </a:cubicBezTo>
                  <a:close/>
                </a:path>
              </a:pathLst>
            </a:custGeom>
            <a:noFill/>
            <a:ln w="158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31" name="Freeform 20"/>
            <p:cNvSpPr>
              <a:spLocks/>
            </p:cNvSpPr>
            <p:nvPr/>
          </p:nvSpPr>
          <p:spPr bwMode="auto">
            <a:xfrm>
              <a:off x="1949450" y="2298700"/>
              <a:ext cx="265113" cy="255588"/>
            </a:xfrm>
            <a:custGeom>
              <a:avLst/>
              <a:gdLst/>
              <a:ahLst/>
              <a:cxnLst>
                <a:cxn ang="0">
                  <a:pos x="108" y="2"/>
                </a:cxn>
                <a:cxn ang="0">
                  <a:pos x="66" y="10"/>
                </a:cxn>
                <a:cxn ang="0">
                  <a:pos x="52" y="26"/>
                </a:cxn>
                <a:cxn ang="0">
                  <a:pos x="40" y="34"/>
                </a:cxn>
                <a:cxn ang="0">
                  <a:pos x="24" y="56"/>
                </a:cxn>
                <a:cxn ang="0">
                  <a:pos x="62" y="150"/>
                </a:cxn>
                <a:cxn ang="0">
                  <a:pos x="98" y="136"/>
                </a:cxn>
                <a:cxn ang="0">
                  <a:pos x="154" y="108"/>
                </a:cxn>
                <a:cxn ang="0">
                  <a:pos x="140" y="40"/>
                </a:cxn>
                <a:cxn ang="0">
                  <a:pos x="126" y="24"/>
                </a:cxn>
                <a:cxn ang="0">
                  <a:pos x="114" y="6"/>
                </a:cxn>
                <a:cxn ang="0">
                  <a:pos x="108" y="2"/>
                </a:cxn>
              </a:cxnLst>
              <a:rect l="0" t="0" r="r" b="b"/>
              <a:pathLst>
                <a:path w="167" h="161">
                  <a:moveTo>
                    <a:pt x="108" y="2"/>
                  </a:moveTo>
                  <a:cubicBezTo>
                    <a:pt x="87" y="3"/>
                    <a:pt x="80" y="0"/>
                    <a:pt x="66" y="10"/>
                  </a:cubicBezTo>
                  <a:cubicBezTo>
                    <a:pt x="62" y="15"/>
                    <a:pt x="57" y="22"/>
                    <a:pt x="52" y="26"/>
                  </a:cubicBezTo>
                  <a:cubicBezTo>
                    <a:pt x="48" y="29"/>
                    <a:pt x="40" y="34"/>
                    <a:pt x="40" y="34"/>
                  </a:cubicBezTo>
                  <a:cubicBezTo>
                    <a:pt x="34" y="43"/>
                    <a:pt x="27" y="46"/>
                    <a:pt x="24" y="56"/>
                  </a:cubicBezTo>
                  <a:cubicBezTo>
                    <a:pt x="26" y="146"/>
                    <a:pt x="0" y="146"/>
                    <a:pt x="62" y="150"/>
                  </a:cubicBezTo>
                  <a:cubicBezTo>
                    <a:pt x="95" y="161"/>
                    <a:pt x="80" y="142"/>
                    <a:pt x="98" y="136"/>
                  </a:cubicBezTo>
                  <a:cubicBezTo>
                    <a:pt x="118" y="116"/>
                    <a:pt x="128" y="117"/>
                    <a:pt x="154" y="108"/>
                  </a:cubicBezTo>
                  <a:cubicBezTo>
                    <a:pt x="167" y="89"/>
                    <a:pt x="160" y="53"/>
                    <a:pt x="140" y="40"/>
                  </a:cubicBezTo>
                  <a:cubicBezTo>
                    <a:pt x="131" y="26"/>
                    <a:pt x="136" y="31"/>
                    <a:pt x="126" y="24"/>
                  </a:cubicBezTo>
                  <a:cubicBezTo>
                    <a:pt x="122" y="18"/>
                    <a:pt x="121" y="8"/>
                    <a:pt x="114" y="6"/>
                  </a:cubicBezTo>
                  <a:cubicBezTo>
                    <a:pt x="107" y="4"/>
                    <a:pt x="108" y="6"/>
                    <a:pt x="108" y="2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2" name="Groupe 31"/>
          <p:cNvGrpSpPr>
            <a:grpSpLocks noChangeAspect="1"/>
          </p:cNvGrpSpPr>
          <p:nvPr/>
        </p:nvGrpSpPr>
        <p:grpSpPr>
          <a:xfrm>
            <a:off x="2134200" y="1981200"/>
            <a:ext cx="4800000" cy="3600000"/>
            <a:chOff x="4581525" y="828675"/>
            <a:chExt cx="3888000" cy="2916000"/>
          </a:xfrm>
        </p:grpSpPr>
        <p:pic>
          <p:nvPicPr>
            <p:cNvPr id="33" name="Picture 37" descr="C:\Users\Public\Documents\Cours\VIBOT\France\Medical Imaging\Project\Matlab\Results\bmp\Patient313\Muscle_normalization\ImageComb11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81525" y="828675"/>
              <a:ext cx="3888000" cy="2916000"/>
            </a:xfrm>
            <a:prstGeom prst="rect">
              <a:avLst/>
            </a:prstGeom>
            <a:noFill/>
          </p:spPr>
        </p:pic>
        <p:sp>
          <p:nvSpPr>
            <p:cNvPr id="34" name="Freeform 21"/>
            <p:cNvSpPr>
              <a:spLocks/>
            </p:cNvSpPr>
            <p:nvPr/>
          </p:nvSpPr>
          <p:spPr bwMode="auto">
            <a:xfrm>
              <a:off x="6286500" y="2073275"/>
              <a:ext cx="433388" cy="477838"/>
            </a:xfrm>
            <a:custGeom>
              <a:avLst/>
              <a:gdLst/>
              <a:ahLst/>
              <a:cxnLst>
                <a:cxn ang="0">
                  <a:pos x="130" y="8"/>
                </a:cxn>
                <a:cxn ang="0">
                  <a:pos x="190" y="10"/>
                </a:cxn>
                <a:cxn ang="0">
                  <a:pos x="198" y="22"/>
                </a:cxn>
                <a:cxn ang="0">
                  <a:pos x="224" y="44"/>
                </a:cxn>
                <a:cxn ang="0">
                  <a:pos x="240" y="58"/>
                </a:cxn>
                <a:cxn ang="0">
                  <a:pos x="260" y="78"/>
                </a:cxn>
                <a:cxn ang="0">
                  <a:pos x="270" y="102"/>
                </a:cxn>
                <a:cxn ang="0">
                  <a:pos x="272" y="108"/>
                </a:cxn>
                <a:cxn ang="0">
                  <a:pos x="270" y="252"/>
                </a:cxn>
                <a:cxn ang="0">
                  <a:pos x="234" y="278"/>
                </a:cxn>
                <a:cxn ang="0">
                  <a:pos x="160" y="280"/>
                </a:cxn>
                <a:cxn ang="0">
                  <a:pos x="128" y="286"/>
                </a:cxn>
                <a:cxn ang="0">
                  <a:pos x="110" y="292"/>
                </a:cxn>
                <a:cxn ang="0">
                  <a:pos x="14" y="272"/>
                </a:cxn>
                <a:cxn ang="0">
                  <a:pos x="4" y="254"/>
                </a:cxn>
                <a:cxn ang="0">
                  <a:pos x="0" y="242"/>
                </a:cxn>
                <a:cxn ang="0">
                  <a:pos x="2" y="184"/>
                </a:cxn>
                <a:cxn ang="0">
                  <a:pos x="30" y="124"/>
                </a:cxn>
                <a:cxn ang="0">
                  <a:pos x="80" y="30"/>
                </a:cxn>
                <a:cxn ang="0">
                  <a:pos x="94" y="0"/>
                </a:cxn>
                <a:cxn ang="0">
                  <a:pos x="130" y="8"/>
                </a:cxn>
              </a:cxnLst>
              <a:rect l="0" t="0" r="r" b="b"/>
              <a:pathLst>
                <a:path w="273" h="301">
                  <a:moveTo>
                    <a:pt x="130" y="8"/>
                  </a:moveTo>
                  <a:cubicBezTo>
                    <a:pt x="150" y="9"/>
                    <a:pt x="170" y="6"/>
                    <a:pt x="190" y="10"/>
                  </a:cubicBezTo>
                  <a:cubicBezTo>
                    <a:pt x="195" y="11"/>
                    <a:pt x="195" y="18"/>
                    <a:pt x="198" y="22"/>
                  </a:cubicBezTo>
                  <a:cubicBezTo>
                    <a:pt x="205" y="33"/>
                    <a:pt x="211" y="40"/>
                    <a:pt x="224" y="44"/>
                  </a:cubicBezTo>
                  <a:cubicBezTo>
                    <a:pt x="228" y="50"/>
                    <a:pt x="240" y="58"/>
                    <a:pt x="240" y="58"/>
                  </a:cubicBezTo>
                  <a:cubicBezTo>
                    <a:pt x="245" y="65"/>
                    <a:pt x="253" y="73"/>
                    <a:pt x="260" y="78"/>
                  </a:cubicBezTo>
                  <a:cubicBezTo>
                    <a:pt x="263" y="87"/>
                    <a:pt x="267" y="93"/>
                    <a:pt x="270" y="102"/>
                  </a:cubicBezTo>
                  <a:cubicBezTo>
                    <a:pt x="271" y="104"/>
                    <a:pt x="272" y="108"/>
                    <a:pt x="272" y="108"/>
                  </a:cubicBezTo>
                  <a:cubicBezTo>
                    <a:pt x="271" y="156"/>
                    <a:pt x="273" y="204"/>
                    <a:pt x="270" y="252"/>
                  </a:cubicBezTo>
                  <a:cubicBezTo>
                    <a:pt x="270" y="259"/>
                    <a:pt x="241" y="278"/>
                    <a:pt x="234" y="278"/>
                  </a:cubicBezTo>
                  <a:cubicBezTo>
                    <a:pt x="209" y="279"/>
                    <a:pt x="185" y="279"/>
                    <a:pt x="160" y="280"/>
                  </a:cubicBezTo>
                  <a:cubicBezTo>
                    <a:pt x="149" y="282"/>
                    <a:pt x="138" y="283"/>
                    <a:pt x="128" y="286"/>
                  </a:cubicBezTo>
                  <a:cubicBezTo>
                    <a:pt x="122" y="288"/>
                    <a:pt x="110" y="292"/>
                    <a:pt x="110" y="292"/>
                  </a:cubicBezTo>
                  <a:cubicBezTo>
                    <a:pt x="8" y="289"/>
                    <a:pt x="57" y="301"/>
                    <a:pt x="14" y="272"/>
                  </a:cubicBezTo>
                  <a:cubicBezTo>
                    <a:pt x="12" y="265"/>
                    <a:pt x="6" y="261"/>
                    <a:pt x="4" y="254"/>
                  </a:cubicBezTo>
                  <a:cubicBezTo>
                    <a:pt x="3" y="250"/>
                    <a:pt x="0" y="242"/>
                    <a:pt x="0" y="242"/>
                  </a:cubicBezTo>
                  <a:cubicBezTo>
                    <a:pt x="1" y="223"/>
                    <a:pt x="0" y="203"/>
                    <a:pt x="2" y="184"/>
                  </a:cubicBezTo>
                  <a:cubicBezTo>
                    <a:pt x="3" y="174"/>
                    <a:pt x="23" y="134"/>
                    <a:pt x="30" y="124"/>
                  </a:cubicBezTo>
                  <a:cubicBezTo>
                    <a:pt x="34" y="98"/>
                    <a:pt x="57" y="45"/>
                    <a:pt x="80" y="30"/>
                  </a:cubicBezTo>
                  <a:cubicBezTo>
                    <a:pt x="83" y="20"/>
                    <a:pt x="88" y="9"/>
                    <a:pt x="94" y="0"/>
                  </a:cubicBezTo>
                  <a:cubicBezTo>
                    <a:pt x="106" y="2"/>
                    <a:pt x="118" y="6"/>
                    <a:pt x="130" y="8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35" name="Freeform 22"/>
            <p:cNvSpPr>
              <a:spLocks/>
            </p:cNvSpPr>
            <p:nvPr/>
          </p:nvSpPr>
          <p:spPr bwMode="auto">
            <a:xfrm>
              <a:off x="6292850" y="2257425"/>
              <a:ext cx="238125" cy="28733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66" y="10"/>
                </a:cxn>
                <a:cxn ang="0">
                  <a:pos x="76" y="20"/>
                </a:cxn>
                <a:cxn ang="0">
                  <a:pos x="104" y="30"/>
                </a:cxn>
                <a:cxn ang="0">
                  <a:pos x="142" y="90"/>
                </a:cxn>
                <a:cxn ang="0">
                  <a:pos x="142" y="156"/>
                </a:cxn>
                <a:cxn ang="0">
                  <a:pos x="124" y="164"/>
                </a:cxn>
                <a:cxn ang="0">
                  <a:pos x="2" y="122"/>
                </a:cxn>
                <a:cxn ang="0">
                  <a:pos x="10" y="46"/>
                </a:cxn>
                <a:cxn ang="0">
                  <a:pos x="36" y="0"/>
                </a:cxn>
              </a:cxnLst>
              <a:rect l="0" t="0" r="r" b="b"/>
              <a:pathLst>
                <a:path w="150" h="181">
                  <a:moveTo>
                    <a:pt x="36" y="0"/>
                  </a:moveTo>
                  <a:cubicBezTo>
                    <a:pt x="44" y="11"/>
                    <a:pt x="51" y="9"/>
                    <a:pt x="66" y="10"/>
                  </a:cubicBezTo>
                  <a:cubicBezTo>
                    <a:pt x="70" y="13"/>
                    <a:pt x="72" y="18"/>
                    <a:pt x="76" y="20"/>
                  </a:cubicBezTo>
                  <a:cubicBezTo>
                    <a:pt x="84" y="25"/>
                    <a:pt x="95" y="24"/>
                    <a:pt x="104" y="30"/>
                  </a:cubicBezTo>
                  <a:cubicBezTo>
                    <a:pt x="119" y="76"/>
                    <a:pt x="87" y="85"/>
                    <a:pt x="142" y="90"/>
                  </a:cubicBezTo>
                  <a:cubicBezTo>
                    <a:pt x="150" y="114"/>
                    <a:pt x="148" y="106"/>
                    <a:pt x="142" y="156"/>
                  </a:cubicBezTo>
                  <a:cubicBezTo>
                    <a:pt x="141" y="163"/>
                    <a:pt x="124" y="164"/>
                    <a:pt x="124" y="164"/>
                  </a:cubicBezTo>
                  <a:cubicBezTo>
                    <a:pt x="57" y="163"/>
                    <a:pt x="22" y="181"/>
                    <a:pt x="2" y="122"/>
                  </a:cubicBezTo>
                  <a:cubicBezTo>
                    <a:pt x="3" y="79"/>
                    <a:pt x="0" y="75"/>
                    <a:pt x="10" y="46"/>
                  </a:cubicBezTo>
                  <a:cubicBezTo>
                    <a:pt x="15" y="32"/>
                    <a:pt x="36" y="12"/>
                    <a:pt x="36" y="0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6" name="Groupe 35"/>
          <p:cNvGrpSpPr>
            <a:grpSpLocks noChangeAspect="1"/>
          </p:cNvGrpSpPr>
          <p:nvPr/>
        </p:nvGrpSpPr>
        <p:grpSpPr>
          <a:xfrm>
            <a:off x="2133600" y="1981200"/>
            <a:ext cx="4800000" cy="3600000"/>
            <a:chOff x="247650" y="3762375"/>
            <a:chExt cx="3888000" cy="2916000"/>
          </a:xfrm>
        </p:grpSpPr>
        <p:pic>
          <p:nvPicPr>
            <p:cNvPr id="37" name="Picture 38" descr="C:\Users\Public\Documents\Cours\VIBOT\France\Medical Imaging\Project\Matlab\Results\bmp\Patient313\Muscle_normalization\ImageComb12.bmp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7650" y="3762375"/>
              <a:ext cx="3888000" cy="2916000"/>
            </a:xfrm>
            <a:prstGeom prst="rect">
              <a:avLst/>
            </a:prstGeom>
            <a:noFill/>
          </p:spPr>
        </p:pic>
        <p:sp>
          <p:nvSpPr>
            <p:cNvPr id="38" name="Freeform 25"/>
            <p:cNvSpPr>
              <a:spLocks/>
            </p:cNvSpPr>
            <p:nvPr/>
          </p:nvSpPr>
          <p:spPr bwMode="auto">
            <a:xfrm>
              <a:off x="1978025" y="5035550"/>
              <a:ext cx="395288" cy="455613"/>
            </a:xfrm>
            <a:custGeom>
              <a:avLst/>
              <a:gdLst/>
              <a:ahLst/>
              <a:cxnLst>
                <a:cxn ang="0">
                  <a:pos x="90" y="6"/>
                </a:cxn>
                <a:cxn ang="0">
                  <a:pos x="158" y="8"/>
                </a:cxn>
                <a:cxn ang="0">
                  <a:pos x="188" y="22"/>
                </a:cxn>
                <a:cxn ang="0">
                  <a:pos x="202" y="42"/>
                </a:cxn>
                <a:cxn ang="0">
                  <a:pos x="220" y="84"/>
                </a:cxn>
                <a:cxn ang="0">
                  <a:pos x="222" y="104"/>
                </a:cxn>
                <a:cxn ang="0">
                  <a:pos x="228" y="122"/>
                </a:cxn>
                <a:cxn ang="0">
                  <a:pos x="226" y="268"/>
                </a:cxn>
                <a:cxn ang="0">
                  <a:pos x="186" y="282"/>
                </a:cxn>
                <a:cxn ang="0">
                  <a:pos x="78" y="272"/>
                </a:cxn>
                <a:cxn ang="0">
                  <a:pos x="14" y="246"/>
                </a:cxn>
                <a:cxn ang="0">
                  <a:pos x="4" y="228"/>
                </a:cxn>
                <a:cxn ang="0">
                  <a:pos x="32" y="96"/>
                </a:cxn>
                <a:cxn ang="0">
                  <a:pos x="42" y="78"/>
                </a:cxn>
                <a:cxn ang="0">
                  <a:pos x="52" y="46"/>
                </a:cxn>
                <a:cxn ang="0">
                  <a:pos x="56" y="32"/>
                </a:cxn>
                <a:cxn ang="0">
                  <a:pos x="64" y="20"/>
                </a:cxn>
                <a:cxn ang="0">
                  <a:pos x="82" y="0"/>
                </a:cxn>
                <a:cxn ang="0">
                  <a:pos x="90" y="6"/>
                </a:cxn>
              </a:cxnLst>
              <a:rect l="0" t="0" r="r" b="b"/>
              <a:pathLst>
                <a:path w="249" h="287">
                  <a:moveTo>
                    <a:pt x="90" y="6"/>
                  </a:moveTo>
                  <a:cubicBezTo>
                    <a:pt x="113" y="7"/>
                    <a:pt x="135" y="6"/>
                    <a:pt x="158" y="8"/>
                  </a:cubicBezTo>
                  <a:cubicBezTo>
                    <a:pt x="169" y="9"/>
                    <a:pt x="188" y="22"/>
                    <a:pt x="188" y="22"/>
                  </a:cubicBezTo>
                  <a:cubicBezTo>
                    <a:pt x="198" y="37"/>
                    <a:pt x="193" y="30"/>
                    <a:pt x="202" y="42"/>
                  </a:cubicBezTo>
                  <a:cubicBezTo>
                    <a:pt x="207" y="56"/>
                    <a:pt x="212" y="71"/>
                    <a:pt x="220" y="84"/>
                  </a:cubicBezTo>
                  <a:cubicBezTo>
                    <a:pt x="221" y="91"/>
                    <a:pt x="221" y="97"/>
                    <a:pt x="222" y="104"/>
                  </a:cubicBezTo>
                  <a:cubicBezTo>
                    <a:pt x="223" y="110"/>
                    <a:pt x="228" y="122"/>
                    <a:pt x="228" y="122"/>
                  </a:cubicBezTo>
                  <a:cubicBezTo>
                    <a:pt x="231" y="159"/>
                    <a:pt x="249" y="249"/>
                    <a:pt x="226" y="268"/>
                  </a:cubicBezTo>
                  <a:cubicBezTo>
                    <a:pt x="216" y="276"/>
                    <a:pt x="199" y="279"/>
                    <a:pt x="186" y="282"/>
                  </a:cubicBezTo>
                  <a:cubicBezTo>
                    <a:pt x="92" y="280"/>
                    <a:pt x="123" y="287"/>
                    <a:pt x="78" y="272"/>
                  </a:cubicBezTo>
                  <a:cubicBezTo>
                    <a:pt x="60" y="254"/>
                    <a:pt x="34" y="259"/>
                    <a:pt x="14" y="246"/>
                  </a:cubicBezTo>
                  <a:cubicBezTo>
                    <a:pt x="12" y="239"/>
                    <a:pt x="4" y="228"/>
                    <a:pt x="4" y="228"/>
                  </a:cubicBezTo>
                  <a:cubicBezTo>
                    <a:pt x="5" y="191"/>
                    <a:pt x="0" y="128"/>
                    <a:pt x="32" y="96"/>
                  </a:cubicBezTo>
                  <a:cubicBezTo>
                    <a:pt x="36" y="85"/>
                    <a:pt x="33" y="92"/>
                    <a:pt x="42" y="78"/>
                  </a:cubicBezTo>
                  <a:cubicBezTo>
                    <a:pt x="47" y="71"/>
                    <a:pt x="49" y="54"/>
                    <a:pt x="52" y="46"/>
                  </a:cubicBezTo>
                  <a:cubicBezTo>
                    <a:pt x="53" y="43"/>
                    <a:pt x="54" y="35"/>
                    <a:pt x="56" y="32"/>
                  </a:cubicBezTo>
                  <a:cubicBezTo>
                    <a:pt x="58" y="28"/>
                    <a:pt x="64" y="20"/>
                    <a:pt x="64" y="20"/>
                  </a:cubicBezTo>
                  <a:cubicBezTo>
                    <a:pt x="67" y="8"/>
                    <a:pt x="71" y="4"/>
                    <a:pt x="82" y="0"/>
                  </a:cubicBezTo>
                  <a:cubicBezTo>
                    <a:pt x="88" y="2"/>
                    <a:pt x="90" y="8"/>
                    <a:pt x="90" y="6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39" name="Freeform 27"/>
            <p:cNvSpPr>
              <a:spLocks/>
            </p:cNvSpPr>
            <p:nvPr/>
          </p:nvSpPr>
          <p:spPr bwMode="auto">
            <a:xfrm>
              <a:off x="1960563" y="5165725"/>
              <a:ext cx="214312" cy="295275"/>
            </a:xfrm>
            <a:custGeom>
              <a:avLst/>
              <a:gdLst/>
              <a:ahLst/>
              <a:cxnLst>
                <a:cxn ang="0">
                  <a:pos x="53" y="2"/>
                </a:cxn>
                <a:cxn ang="0">
                  <a:pos x="99" y="10"/>
                </a:cxn>
                <a:cxn ang="0">
                  <a:pos x="123" y="72"/>
                </a:cxn>
                <a:cxn ang="0">
                  <a:pos x="135" y="120"/>
                </a:cxn>
                <a:cxn ang="0">
                  <a:pos x="133" y="176"/>
                </a:cxn>
                <a:cxn ang="0">
                  <a:pos x="119" y="186"/>
                </a:cxn>
                <a:cxn ang="0">
                  <a:pos x="79" y="184"/>
                </a:cxn>
                <a:cxn ang="0">
                  <a:pos x="25" y="154"/>
                </a:cxn>
                <a:cxn ang="0">
                  <a:pos x="31" y="44"/>
                </a:cxn>
                <a:cxn ang="0">
                  <a:pos x="47" y="16"/>
                </a:cxn>
                <a:cxn ang="0">
                  <a:pos x="57" y="8"/>
                </a:cxn>
                <a:cxn ang="0">
                  <a:pos x="53" y="2"/>
                </a:cxn>
              </a:cxnLst>
              <a:rect l="0" t="0" r="r" b="b"/>
              <a:pathLst>
                <a:path w="135" h="186">
                  <a:moveTo>
                    <a:pt x="53" y="2"/>
                  </a:moveTo>
                  <a:cubicBezTo>
                    <a:pt x="76" y="3"/>
                    <a:pt x="84" y="0"/>
                    <a:pt x="99" y="10"/>
                  </a:cubicBezTo>
                  <a:cubicBezTo>
                    <a:pt x="103" y="31"/>
                    <a:pt x="111" y="54"/>
                    <a:pt x="123" y="72"/>
                  </a:cubicBezTo>
                  <a:cubicBezTo>
                    <a:pt x="125" y="88"/>
                    <a:pt x="130" y="105"/>
                    <a:pt x="135" y="120"/>
                  </a:cubicBezTo>
                  <a:cubicBezTo>
                    <a:pt x="134" y="139"/>
                    <a:pt x="134" y="157"/>
                    <a:pt x="133" y="176"/>
                  </a:cubicBezTo>
                  <a:cubicBezTo>
                    <a:pt x="133" y="182"/>
                    <a:pt x="119" y="186"/>
                    <a:pt x="119" y="186"/>
                  </a:cubicBezTo>
                  <a:cubicBezTo>
                    <a:pt x="106" y="185"/>
                    <a:pt x="92" y="185"/>
                    <a:pt x="79" y="184"/>
                  </a:cubicBezTo>
                  <a:cubicBezTo>
                    <a:pt x="75" y="184"/>
                    <a:pt x="32" y="159"/>
                    <a:pt x="25" y="154"/>
                  </a:cubicBezTo>
                  <a:cubicBezTo>
                    <a:pt x="14" y="122"/>
                    <a:pt x="0" y="65"/>
                    <a:pt x="31" y="44"/>
                  </a:cubicBezTo>
                  <a:cubicBezTo>
                    <a:pt x="38" y="33"/>
                    <a:pt x="42" y="30"/>
                    <a:pt x="47" y="16"/>
                  </a:cubicBezTo>
                  <a:cubicBezTo>
                    <a:pt x="48" y="12"/>
                    <a:pt x="56" y="12"/>
                    <a:pt x="57" y="8"/>
                  </a:cubicBezTo>
                  <a:cubicBezTo>
                    <a:pt x="58" y="6"/>
                    <a:pt x="54" y="4"/>
                    <a:pt x="53" y="2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0" name="Groupe 39"/>
          <p:cNvGrpSpPr>
            <a:grpSpLocks noChangeAspect="1"/>
          </p:cNvGrpSpPr>
          <p:nvPr/>
        </p:nvGrpSpPr>
        <p:grpSpPr>
          <a:xfrm>
            <a:off x="2133600" y="1981200"/>
            <a:ext cx="4800000" cy="3600000"/>
            <a:chOff x="4572000" y="3761025"/>
            <a:chExt cx="3888000" cy="2916000"/>
          </a:xfrm>
        </p:grpSpPr>
        <p:pic>
          <p:nvPicPr>
            <p:cNvPr id="41" name="Picture 39" descr="C:\Users\Public\Documents\Cours\VIBOT\France\Medical Imaging\Project\Matlab\Results\bmp\Patient313\Muscle_normalization\ImageComb13.bmp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72000" y="3761025"/>
              <a:ext cx="3888000" cy="2916000"/>
            </a:xfrm>
            <a:prstGeom prst="rect">
              <a:avLst/>
            </a:prstGeom>
            <a:noFill/>
          </p:spPr>
        </p:pic>
        <p:sp>
          <p:nvSpPr>
            <p:cNvPr id="42" name="Freeform 23"/>
            <p:cNvSpPr>
              <a:spLocks/>
            </p:cNvSpPr>
            <p:nvPr/>
          </p:nvSpPr>
          <p:spPr bwMode="auto">
            <a:xfrm>
              <a:off x="6294438" y="5097463"/>
              <a:ext cx="444500" cy="363537"/>
            </a:xfrm>
            <a:custGeom>
              <a:avLst/>
              <a:gdLst/>
              <a:ahLst/>
              <a:cxnLst>
                <a:cxn ang="0">
                  <a:pos x="51" y="19"/>
                </a:cxn>
                <a:cxn ang="0">
                  <a:pos x="107" y="9"/>
                </a:cxn>
                <a:cxn ang="0">
                  <a:pos x="193" y="13"/>
                </a:cxn>
                <a:cxn ang="0">
                  <a:pos x="205" y="19"/>
                </a:cxn>
                <a:cxn ang="0">
                  <a:pos x="213" y="43"/>
                </a:cxn>
                <a:cxn ang="0">
                  <a:pos x="225" y="51"/>
                </a:cxn>
                <a:cxn ang="0">
                  <a:pos x="237" y="65"/>
                </a:cxn>
                <a:cxn ang="0">
                  <a:pos x="267" y="137"/>
                </a:cxn>
                <a:cxn ang="0">
                  <a:pos x="213" y="229"/>
                </a:cxn>
                <a:cxn ang="0">
                  <a:pos x="81" y="227"/>
                </a:cxn>
                <a:cxn ang="0">
                  <a:pos x="49" y="223"/>
                </a:cxn>
                <a:cxn ang="0">
                  <a:pos x="31" y="213"/>
                </a:cxn>
                <a:cxn ang="0">
                  <a:pos x="21" y="201"/>
                </a:cxn>
                <a:cxn ang="0">
                  <a:pos x="17" y="189"/>
                </a:cxn>
                <a:cxn ang="0">
                  <a:pos x="31" y="77"/>
                </a:cxn>
                <a:cxn ang="0">
                  <a:pos x="49" y="47"/>
                </a:cxn>
                <a:cxn ang="0">
                  <a:pos x="51" y="19"/>
                </a:cxn>
              </a:cxnLst>
              <a:rect l="0" t="0" r="r" b="b"/>
              <a:pathLst>
                <a:path w="280" h="229">
                  <a:moveTo>
                    <a:pt x="51" y="19"/>
                  </a:moveTo>
                  <a:cubicBezTo>
                    <a:pt x="68" y="8"/>
                    <a:pt x="88" y="10"/>
                    <a:pt x="107" y="9"/>
                  </a:cubicBezTo>
                  <a:cubicBezTo>
                    <a:pt x="134" y="0"/>
                    <a:pt x="165" y="9"/>
                    <a:pt x="193" y="13"/>
                  </a:cubicBezTo>
                  <a:cubicBezTo>
                    <a:pt x="196" y="14"/>
                    <a:pt x="203" y="16"/>
                    <a:pt x="205" y="19"/>
                  </a:cubicBezTo>
                  <a:cubicBezTo>
                    <a:pt x="206" y="21"/>
                    <a:pt x="210" y="41"/>
                    <a:pt x="213" y="43"/>
                  </a:cubicBezTo>
                  <a:cubicBezTo>
                    <a:pt x="217" y="46"/>
                    <a:pt x="225" y="51"/>
                    <a:pt x="225" y="51"/>
                  </a:cubicBezTo>
                  <a:cubicBezTo>
                    <a:pt x="230" y="58"/>
                    <a:pt x="229" y="62"/>
                    <a:pt x="237" y="65"/>
                  </a:cubicBezTo>
                  <a:cubicBezTo>
                    <a:pt x="255" y="83"/>
                    <a:pt x="259" y="113"/>
                    <a:pt x="267" y="137"/>
                  </a:cubicBezTo>
                  <a:cubicBezTo>
                    <a:pt x="265" y="224"/>
                    <a:pt x="280" y="224"/>
                    <a:pt x="213" y="229"/>
                  </a:cubicBezTo>
                  <a:cubicBezTo>
                    <a:pt x="169" y="228"/>
                    <a:pt x="125" y="228"/>
                    <a:pt x="81" y="227"/>
                  </a:cubicBezTo>
                  <a:cubicBezTo>
                    <a:pt x="75" y="227"/>
                    <a:pt x="57" y="225"/>
                    <a:pt x="49" y="223"/>
                  </a:cubicBezTo>
                  <a:cubicBezTo>
                    <a:pt x="42" y="222"/>
                    <a:pt x="31" y="213"/>
                    <a:pt x="31" y="213"/>
                  </a:cubicBezTo>
                  <a:cubicBezTo>
                    <a:pt x="28" y="209"/>
                    <a:pt x="24" y="206"/>
                    <a:pt x="21" y="201"/>
                  </a:cubicBezTo>
                  <a:cubicBezTo>
                    <a:pt x="19" y="197"/>
                    <a:pt x="17" y="189"/>
                    <a:pt x="17" y="189"/>
                  </a:cubicBezTo>
                  <a:cubicBezTo>
                    <a:pt x="18" y="151"/>
                    <a:pt x="0" y="98"/>
                    <a:pt x="31" y="77"/>
                  </a:cubicBezTo>
                  <a:cubicBezTo>
                    <a:pt x="38" y="67"/>
                    <a:pt x="40" y="56"/>
                    <a:pt x="49" y="47"/>
                  </a:cubicBezTo>
                  <a:cubicBezTo>
                    <a:pt x="51" y="40"/>
                    <a:pt x="62" y="19"/>
                    <a:pt x="51" y="19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43" name="Freeform 24"/>
            <p:cNvSpPr>
              <a:spLocks/>
            </p:cNvSpPr>
            <p:nvPr/>
          </p:nvSpPr>
          <p:spPr bwMode="auto">
            <a:xfrm>
              <a:off x="6300788" y="5157788"/>
              <a:ext cx="246062" cy="296862"/>
            </a:xfrm>
            <a:custGeom>
              <a:avLst/>
              <a:gdLst/>
              <a:ahLst/>
              <a:cxnLst>
                <a:cxn ang="0">
                  <a:pos x="53" y="5"/>
                </a:cxn>
                <a:cxn ang="0">
                  <a:pos x="133" y="15"/>
                </a:cxn>
                <a:cxn ang="0">
                  <a:pos x="147" y="33"/>
                </a:cxn>
                <a:cxn ang="0">
                  <a:pos x="153" y="53"/>
                </a:cxn>
                <a:cxn ang="0">
                  <a:pos x="135" y="93"/>
                </a:cxn>
                <a:cxn ang="0">
                  <a:pos x="127" y="111"/>
                </a:cxn>
                <a:cxn ang="0">
                  <a:pos x="107" y="185"/>
                </a:cxn>
                <a:cxn ang="0">
                  <a:pos x="53" y="173"/>
                </a:cxn>
                <a:cxn ang="0">
                  <a:pos x="29" y="163"/>
                </a:cxn>
                <a:cxn ang="0">
                  <a:pos x="13" y="139"/>
                </a:cxn>
                <a:cxn ang="0">
                  <a:pos x="35" y="35"/>
                </a:cxn>
                <a:cxn ang="0">
                  <a:pos x="53" y="5"/>
                </a:cxn>
              </a:cxnLst>
              <a:rect l="0" t="0" r="r" b="b"/>
              <a:pathLst>
                <a:path w="155" h="187">
                  <a:moveTo>
                    <a:pt x="53" y="5"/>
                  </a:moveTo>
                  <a:cubicBezTo>
                    <a:pt x="76" y="6"/>
                    <a:pt x="111" y="0"/>
                    <a:pt x="133" y="15"/>
                  </a:cubicBezTo>
                  <a:cubicBezTo>
                    <a:pt x="143" y="29"/>
                    <a:pt x="138" y="24"/>
                    <a:pt x="147" y="33"/>
                  </a:cubicBezTo>
                  <a:cubicBezTo>
                    <a:pt x="152" y="48"/>
                    <a:pt x="150" y="41"/>
                    <a:pt x="153" y="53"/>
                  </a:cubicBezTo>
                  <a:cubicBezTo>
                    <a:pt x="151" y="85"/>
                    <a:pt x="155" y="80"/>
                    <a:pt x="135" y="93"/>
                  </a:cubicBezTo>
                  <a:cubicBezTo>
                    <a:pt x="131" y="98"/>
                    <a:pt x="127" y="111"/>
                    <a:pt x="127" y="111"/>
                  </a:cubicBezTo>
                  <a:cubicBezTo>
                    <a:pt x="125" y="165"/>
                    <a:pt x="142" y="173"/>
                    <a:pt x="107" y="185"/>
                  </a:cubicBezTo>
                  <a:cubicBezTo>
                    <a:pt x="74" y="183"/>
                    <a:pt x="75" y="187"/>
                    <a:pt x="53" y="173"/>
                  </a:cubicBezTo>
                  <a:cubicBezTo>
                    <a:pt x="46" y="168"/>
                    <a:pt x="29" y="163"/>
                    <a:pt x="29" y="163"/>
                  </a:cubicBezTo>
                  <a:cubicBezTo>
                    <a:pt x="23" y="154"/>
                    <a:pt x="16" y="149"/>
                    <a:pt x="13" y="139"/>
                  </a:cubicBezTo>
                  <a:cubicBezTo>
                    <a:pt x="14" y="97"/>
                    <a:pt x="0" y="59"/>
                    <a:pt x="35" y="35"/>
                  </a:cubicBezTo>
                  <a:cubicBezTo>
                    <a:pt x="38" y="25"/>
                    <a:pt x="47" y="14"/>
                    <a:pt x="53" y="5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build="p"/>
      <p:bldP spid="8" grpId="0"/>
      <p:bldP spid="8" grpId="1"/>
      <p:bldP spid="9" grpId="0"/>
      <p:bldP spid="9" grpId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e 47"/>
          <p:cNvGrpSpPr>
            <a:grpSpLocks noChangeAspect="1"/>
          </p:cNvGrpSpPr>
          <p:nvPr/>
        </p:nvGrpSpPr>
        <p:grpSpPr>
          <a:xfrm>
            <a:off x="2133600" y="2057400"/>
            <a:ext cx="4800000" cy="3600000"/>
            <a:chOff x="276225" y="838200"/>
            <a:chExt cx="3844800" cy="2883600"/>
          </a:xfrm>
        </p:grpSpPr>
        <p:pic>
          <p:nvPicPr>
            <p:cNvPr id="49" name="Picture 40" descr="C:\Users\Public\Documents\Cours\VIBOT\France\Medical Imaging\Project\Matlab\Results\bmp\Patient313\Correction_normalization\ImageComb10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6225" y="838200"/>
              <a:ext cx="3844800" cy="2883600"/>
            </a:xfrm>
            <a:prstGeom prst="rect">
              <a:avLst/>
            </a:prstGeom>
            <a:noFill/>
          </p:spPr>
        </p:pic>
        <p:sp>
          <p:nvSpPr>
            <p:cNvPr id="50" name="Freeform 19"/>
            <p:cNvSpPr>
              <a:spLocks/>
            </p:cNvSpPr>
            <p:nvPr/>
          </p:nvSpPr>
          <p:spPr bwMode="auto">
            <a:xfrm>
              <a:off x="1912938" y="2025650"/>
              <a:ext cx="576262" cy="527050"/>
            </a:xfrm>
            <a:custGeom>
              <a:avLst/>
              <a:gdLst/>
              <a:ahLst/>
              <a:cxnLst>
                <a:cxn ang="0">
                  <a:pos x="173" y="12"/>
                </a:cxn>
                <a:cxn ang="0">
                  <a:pos x="243" y="28"/>
                </a:cxn>
                <a:cxn ang="0">
                  <a:pos x="249" y="58"/>
                </a:cxn>
                <a:cxn ang="0">
                  <a:pos x="261" y="66"/>
                </a:cxn>
                <a:cxn ang="0">
                  <a:pos x="295" y="88"/>
                </a:cxn>
                <a:cxn ang="0">
                  <a:pos x="305" y="96"/>
                </a:cxn>
                <a:cxn ang="0">
                  <a:pos x="315" y="120"/>
                </a:cxn>
                <a:cxn ang="0">
                  <a:pos x="321" y="138"/>
                </a:cxn>
                <a:cxn ang="0">
                  <a:pos x="289" y="314"/>
                </a:cxn>
                <a:cxn ang="0">
                  <a:pos x="221" y="308"/>
                </a:cxn>
                <a:cxn ang="0">
                  <a:pos x="191" y="288"/>
                </a:cxn>
                <a:cxn ang="0">
                  <a:pos x="179" y="280"/>
                </a:cxn>
                <a:cxn ang="0">
                  <a:pos x="135" y="296"/>
                </a:cxn>
                <a:cxn ang="0">
                  <a:pos x="117" y="316"/>
                </a:cxn>
                <a:cxn ang="0">
                  <a:pos x="97" y="332"/>
                </a:cxn>
                <a:cxn ang="0">
                  <a:pos x="55" y="330"/>
                </a:cxn>
                <a:cxn ang="0">
                  <a:pos x="43" y="326"/>
                </a:cxn>
                <a:cxn ang="0">
                  <a:pos x="7" y="266"/>
                </a:cxn>
                <a:cxn ang="0">
                  <a:pos x="43" y="162"/>
                </a:cxn>
                <a:cxn ang="0">
                  <a:pos x="55" y="138"/>
                </a:cxn>
                <a:cxn ang="0">
                  <a:pos x="85" y="56"/>
                </a:cxn>
                <a:cxn ang="0">
                  <a:pos x="115" y="12"/>
                </a:cxn>
                <a:cxn ang="0">
                  <a:pos x="139" y="0"/>
                </a:cxn>
                <a:cxn ang="0">
                  <a:pos x="173" y="12"/>
                </a:cxn>
              </a:cxnLst>
              <a:rect l="0" t="0" r="r" b="b"/>
              <a:pathLst>
                <a:path w="363" h="332">
                  <a:moveTo>
                    <a:pt x="173" y="12"/>
                  </a:moveTo>
                  <a:cubicBezTo>
                    <a:pt x="200" y="13"/>
                    <a:pt x="234" y="0"/>
                    <a:pt x="243" y="28"/>
                  </a:cubicBezTo>
                  <a:cubicBezTo>
                    <a:pt x="243" y="29"/>
                    <a:pt x="245" y="55"/>
                    <a:pt x="249" y="58"/>
                  </a:cubicBezTo>
                  <a:cubicBezTo>
                    <a:pt x="253" y="61"/>
                    <a:pt x="261" y="66"/>
                    <a:pt x="261" y="66"/>
                  </a:cubicBezTo>
                  <a:cubicBezTo>
                    <a:pt x="268" y="76"/>
                    <a:pt x="283" y="84"/>
                    <a:pt x="295" y="88"/>
                  </a:cubicBezTo>
                  <a:cubicBezTo>
                    <a:pt x="306" y="105"/>
                    <a:pt x="291" y="85"/>
                    <a:pt x="305" y="96"/>
                  </a:cubicBezTo>
                  <a:cubicBezTo>
                    <a:pt x="312" y="101"/>
                    <a:pt x="312" y="112"/>
                    <a:pt x="315" y="120"/>
                  </a:cubicBezTo>
                  <a:cubicBezTo>
                    <a:pt x="317" y="126"/>
                    <a:pt x="321" y="138"/>
                    <a:pt x="321" y="138"/>
                  </a:cubicBezTo>
                  <a:cubicBezTo>
                    <a:pt x="329" y="193"/>
                    <a:pt x="363" y="307"/>
                    <a:pt x="289" y="314"/>
                  </a:cubicBezTo>
                  <a:cubicBezTo>
                    <a:pt x="285" y="314"/>
                    <a:pt x="236" y="316"/>
                    <a:pt x="221" y="308"/>
                  </a:cubicBezTo>
                  <a:cubicBezTo>
                    <a:pt x="211" y="302"/>
                    <a:pt x="201" y="295"/>
                    <a:pt x="191" y="288"/>
                  </a:cubicBezTo>
                  <a:cubicBezTo>
                    <a:pt x="187" y="285"/>
                    <a:pt x="179" y="280"/>
                    <a:pt x="179" y="280"/>
                  </a:cubicBezTo>
                  <a:cubicBezTo>
                    <a:pt x="143" y="283"/>
                    <a:pt x="156" y="282"/>
                    <a:pt x="135" y="296"/>
                  </a:cubicBezTo>
                  <a:cubicBezTo>
                    <a:pt x="130" y="303"/>
                    <a:pt x="124" y="311"/>
                    <a:pt x="117" y="316"/>
                  </a:cubicBezTo>
                  <a:cubicBezTo>
                    <a:pt x="114" y="326"/>
                    <a:pt x="105" y="326"/>
                    <a:pt x="97" y="332"/>
                  </a:cubicBezTo>
                  <a:cubicBezTo>
                    <a:pt x="83" y="331"/>
                    <a:pt x="69" y="332"/>
                    <a:pt x="55" y="330"/>
                  </a:cubicBezTo>
                  <a:cubicBezTo>
                    <a:pt x="51" y="330"/>
                    <a:pt x="43" y="326"/>
                    <a:pt x="43" y="326"/>
                  </a:cubicBezTo>
                  <a:cubicBezTo>
                    <a:pt x="30" y="307"/>
                    <a:pt x="14" y="288"/>
                    <a:pt x="7" y="266"/>
                  </a:cubicBezTo>
                  <a:cubicBezTo>
                    <a:pt x="9" y="210"/>
                    <a:pt x="0" y="190"/>
                    <a:pt x="43" y="162"/>
                  </a:cubicBezTo>
                  <a:cubicBezTo>
                    <a:pt x="46" y="153"/>
                    <a:pt x="51" y="146"/>
                    <a:pt x="55" y="138"/>
                  </a:cubicBezTo>
                  <a:cubicBezTo>
                    <a:pt x="67" y="111"/>
                    <a:pt x="73" y="83"/>
                    <a:pt x="85" y="56"/>
                  </a:cubicBezTo>
                  <a:cubicBezTo>
                    <a:pt x="90" y="44"/>
                    <a:pt x="103" y="16"/>
                    <a:pt x="115" y="12"/>
                  </a:cubicBezTo>
                  <a:cubicBezTo>
                    <a:pt x="121" y="3"/>
                    <a:pt x="129" y="2"/>
                    <a:pt x="139" y="0"/>
                  </a:cubicBezTo>
                  <a:cubicBezTo>
                    <a:pt x="160" y="2"/>
                    <a:pt x="162" y="1"/>
                    <a:pt x="173" y="12"/>
                  </a:cubicBezTo>
                  <a:close/>
                </a:path>
              </a:pathLst>
            </a:custGeom>
            <a:noFill/>
            <a:ln w="158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51" name="Freeform 20"/>
            <p:cNvSpPr>
              <a:spLocks/>
            </p:cNvSpPr>
            <p:nvPr/>
          </p:nvSpPr>
          <p:spPr bwMode="auto">
            <a:xfrm>
              <a:off x="1949450" y="2298700"/>
              <a:ext cx="265113" cy="255588"/>
            </a:xfrm>
            <a:custGeom>
              <a:avLst/>
              <a:gdLst/>
              <a:ahLst/>
              <a:cxnLst>
                <a:cxn ang="0">
                  <a:pos x="108" y="2"/>
                </a:cxn>
                <a:cxn ang="0">
                  <a:pos x="66" y="10"/>
                </a:cxn>
                <a:cxn ang="0">
                  <a:pos x="52" y="26"/>
                </a:cxn>
                <a:cxn ang="0">
                  <a:pos x="40" y="34"/>
                </a:cxn>
                <a:cxn ang="0">
                  <a:pos x="24" y="56"/>
                </a:cxn>
                <a:cxn ang="0">
                  <a:pos x="62" y="150"/>
                </a:cxn>
                <a:cxn ang="0">
                  <a:pos x="98" y="136"/>
                </a:cxn>
                <a:cxn ang="0">
                  <a:pos x="154" y="108"/>
                </a:cxn>
                <a:cxn ang="0">
                  <a:pos x="140" y="40"/>
                </a:cxn>
                <a:cxn ang="0">
                  <a:pos x="126" y="24"/>
                </a:cxn>
                <a:cxn ang="0">
                  <a:pos x="114" y="6"/>
                </a:cxn>
                <a:cxn ang="0">
                  <a:pos x="108" y="2"/>
                </a:cxn>
              </a:cxnLst>
              <a:rect l="0" t="0" r="r" b="b"/>
              <a:pathLst>
                <a:path w="167" h="161">
                  <a:moveTo>
                    <a:pt x="108" y="2"/>
                  </a:moveTo>
                  <a:cubicBezTo>
                    <a:pt x="87" y="3"/>
                    <a:pt x="80" y="0"/>
                    <a:pt x="66" y="10"/>
                  </a:cubicBezTo>
                  <a:cubicBezTo>
                    <a:pt x="62" y="15"/>
                    <a:pt x="57" y="22"/>
                    <a:pt x="52" y="26"/>
                  </a:cubicBezTo>
                  <a:cubicBezTo>
                    <a:pt x="48" y="29"/>
                    <a:pt x="40" y="34"/>
                    <a:pt x="40" y="34"/>
                  </a:cubicBezTo>
                  <a:cubicBezTo>
                    <a:pt x="34" y="43"/>
                    <a:pt x="27" y="46"/>
                    <a:pt x="24" y="56"/>
                  </a:cubicBezTo>
                  <a:cubicBezTo>
                    <a:pt x="26" y="146"/>
                    <a:pt x="0" y="146"/>
                    <a:pt x="62" y="150"/>
                  </a:cubicBezTo>
                  <a:cubicBezTo>
                    <a:pt x="95" y="161"/>
                    <a:pt x="80" y="142"/>
                    <a:pt x="98" y="136"/>
                  </a:cubicBezTo>
                  <a:cubicBezTo>
                    <a:pt x="118" y="116"/>
                    <a:pt x="128" y="117"/>
                    <a:pt x="154" y="108"/>
                  </a:cubicBezTo>
                  <a:cubicBezTo>
                    <a:pt x="167" y="89"/>
                    <a:pt x="160" y="53"/>
                    <a:pt x="140" y="40"/>
                  </a:cubicBezTo>
                  <a:cubicBezTo>
                    <a:pt x="131" y="26"/>
                    <a:pt x="136" y="31"/>
                    <a:pt x="126" y="24"/>
                  </a:cubicBezTo>
                  <a:cubicBezTo>
                    <a:pt x="122" y="18"/>
                    <a:pt x="121" y="8"/>
                    <a:pt x="114" y="6"/>
                  </a:cubicBezTo>
                  <a:cubicBezTo>
                    <a:pt x="107" y="4"/>
                    <a:pt x="108" y="6"/>
                    <a:pt x="108" y="2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Results</a:t>
            </a:r>
            <a:br>
              <a:rPr lang="en-US" sz="3200" dirty="0" smtClean="0"/>
            </a:br>
            <a:r>
              <a:rPr lang="en-US" sz="2400" dirty="0" smtClean="0"/>
              <a:t>Patient 313 – with correction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962400" y="5867400"/>
            <a:ext cx="1295400" cy="457200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en-US" dirty="0" smtClean="0"/>
              <a:t>Slice 10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11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12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13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33" name="Groupe 32"/>
          <p:cNvGrpSpPr>
            <a:grpSpLocks noChangeAspect="1"/>
          </p:cNvGrpSpPr>
          <p:nvPr/>
        </p:nvGrpSpPr>
        <p:grpSpPr>
          <a:xfrm>
            <a:off x="2133600" y="2076000"/>
            <a:ext cx="4800000" cy="3600000"/>
            <a:chOff x="4591050" y="838200"/>
            <a:chExt cx="3844800" cy="2883600"/>
          </a:xfrm>
        </p:grpSpPr>
        <p:pic>
          <p:nvPicPr>
            <p:cNvPr id="34" name="Picture 41" descr="C:\Users\Public\Documents\Cours\VIBOT\France\Medical Imaging\Project\Matlab\Results\bmp\Patient313\Correction_normalization\ImageComb11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91050" y="838200"/>
              <a:ext cx="3844800" cy="2883600"/>
            </a:xfrm>
            <a:prstGeom prst="rect">
              <a:avLst/>
            </a:prstGeom>
            <a:noFill/>
          </p:spPr>
        </p:pic>
        <p:sp>
          <p:nvSpPr>
            <p:cNvPr id="35" name="Freeform 21"/>
            <p:cNvSpPr>
              <a:spLocks/>
            </p:cNvSpPr>
            <p:nvPr/>
          </p:nvSpPr>
          <p:spPr bwMode="auto">
            <a:xfrm>
              <a:off x="6286500" y="2073275"/>
              <a:ext cx="433388" cy="477838"/>
            </a:xfrm>
            <a:custGeom>
              <a:avLst/>
              <a:gdLst/>
              <a:ahLst/>
              <a:cxnLst>
                <a:cxn ang="0">
                  <a:pos x="130" y="8"/>
                </a:cxn>
                <a:cxn ang="0">
                  <a:pos x="190" y="10"/>
                </a:cxn>
                <a:cxn ang="0">
                  <a:pos x="198" y="22"/>
                </a:cxn>
                <a:cxn ang="0">
                  <a:pos x="224" y="44"/>
                </a:cxn>
                <a:cxn ang="0">
                  <a:pos x="240" y="58"/>
                </a:cxn>
                <a:cxn ang="0">
                  <a:pos x="260" y="78"/>
                </a:cxn>
                <a:cxn ang="0">
                  <a:pos x="270" y="102"/>
                </a:cxn>
                <a:cxn ang="0">
                  <a:pos x="272" y="108"/>
                </a:cxn>
                <a:cxn ang="0">
                  <a:pos x="270" y="252"/>
                </a:cxn>
                <a:cxn ang="0">
                  <a:pos x="234" y="278"/>
                </a:cxn>
                <a:cxn ang="0">
                  <a:pos x="160" y="280"/>
                </a:cxn>
                <a:cxn ang="0">
                  <a:pos x="128" y="286"/>
                </a:cxn>
                <a:cxn ang="0">
                  <a:pos x="110" y="292"/>
                </a:cxn>
                <a:cxn ang="0">
                  <a:pos x="14" y="272"/>
                </a:cxn>
                <a:cxn ang="0">
                  <a:pos x="4" y="254"/>
                </a:cxn>
                <a:cxn ang="0">
                  <a:pos x="0" y="242"/>
                </a:cxn>
                <a:cxn ang="0">
                  <a:pos x="2" y="184"/>
                </a:cxn>
                <a:cxn ang="0">
                  <a:pos x="30" y="124"/>
                </a:cxn>
                <a:cxn ang="0">
                  <a:pos x="80" y="30"/>
                </a:cxn>
                <a:cxn ang="0">
                  <a:pos x="94" y="0"/>
                </a:cxn>
                <a:cxn ang="0">
                  <a:pos x="130" y="8"/>
                </a:cxn>
              </a:cxnLst>
              <a:rect l="0" t="0" r="r" b="b"/>
              <a:pathLst>
                <a:path w="273" h="301">
                  <a:moveTo>
                    <a:pt x="130" y="8"/>
                  </a:moveTo>
                  <a:cubicBezTo>
                    <a:pt x="150" y="9"/>
                    <a:pt x="170" y="6"/>
                    <a:pt x="190" y="10"/>
                  </a:cubicBezTo>
                  <a:cubicBezTo>
                    <a:pt x="195" y="11"/>
                    <a:pt x="195" y="18"/>
                    <a:pt x="198" y="22"/>
                  </a:cubicBezTo>
                  <a:cubicBezTo>
                    <a:pt x="205" y="33"/>
                    <a:pt x="211" y="40"/>
                    <a:pt x="224" y="44"/>
                  </a:cubicBezTo>
                  <a:cubicBezTo>
                    <a:pt x="228" y="50"/>
                    <a:pt x="240" y="58"/>
                    <a:pt x="240" y="58"/>
                  </a:cubicBezTo>
                  <a:cubicBezTo>
                    <a:pt x="245" y="65"/>
                    <a:pt x="253" y="73"/>
                    <a:pt x="260" y="78"/>
                  </a:cubicBezTo>
                  <a:cubicBezTo>
                    <a:pt x="263" y="87"/>
                    <a:pt x="267" y="93"/>
                    <a:pt x="270" y="102"/>
                  </a:cubicBezTo>
                  <a:cubicBezTo>
                    <a:pt x="271" y="104"/>
                    <a:pt x="272" y="108"/>
                    <a:pt x="272" y="108"/>
                  </a:cubicBezTo>
                  <a:cubicBezTo>
                    <a:pt x="271" y="156"/>
                    <a:pt x="273" y="204"/>
                    <a:pt x="270" y="252"/>
                  </a:cubicBezTo>
                  <a:cubicBezTo>
                    <a:pt x="270" y="259"/>
                    <a:pt x="241" y="278"/>
                    <a:pt x="234" y="278"/>
                  </a:cubicBezTo>
                  <a:cubicBezTo>
                    <a:pt x="209" y="279"/>
                    <a:pt x="185" y="279"/>
                    <a:pt x="160" y="280"/>
                  </a:cubicBezTo>
                  <a:cubicBezTo>
                    <a:pt x="149" y="282"/>
                    <a:pt x="138" y="283"/>
                    <a:pt x="128" y="286"/>
                  </a:cubicBezTo>
                  <a:cubicBezTo>
                    <a:pt x="122" y="288"/>
                    <a:pt x="110" y="292"/>
                    <a:pt x="110" y="292"/>
                  </a:cubicBezTo>
                  <a:cubicBezTo>
                    <a:pt x="8" y="289"/>
                    <a:pt x="57" y="301"/>
                    <a:pt x="14" y="272"/>
                  </a:cubicBezTo>
                  <a:cubicBezTo>
                    <a:pt x="12" y="265"/>
                    <a:pt x="6" y="261"/>
                    <a:pt x="4" y="254"/>
                  </a:cubicBezTo>
                  <a:cubicBezTo>
                    <a:pt x="3" y="250"/>
                    <a:pt x="0" y="242"/>
                    <a:pt x="0" y="242"/>
                  </a:cubicBezTo>
                  <a:cubicBezTo>
                    <a:pt x="1" y="223"/>
                    <a:pt x="0" y="203"/>
                    <a:pt x="2" y="184"/>
                  </a:cubicBezTo>
                  <a:cubicBezTo>
                    <a:pt x="3" y="174"/>
                    <a:pt x="23" y="134"/>
                    <a:pt x="30" y="124"/>
                  </a:cubicBezTo>
                  <a:cubicBezTo>
                    <a:pt x="34" y="98"/>
                    <a:pt x="57" y="45"/>
                    <a:pt x="80" y="30"/>
                  </a:cubicBezTo>
                  <a:cubicBezTo>
                    <a:pt x="83" y="20"/>
                    <a:pt x="88" y="9"/>
                    <a:pt x="94" y="0"/>
                  </a:cubicBezTo>
                  <a:cubicBezTo>
                    <a:pt x="106" y="2"/>
                    <a:pt x="118" y="6"/>
                    <a:pt x="130" y="8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36" name="Freeform 22"/>
            <p:cNvSpPr>
              <a:spLocks/>
            </p:cNvSpPr>
            <p:nvPr/>
          </p:nvSpPr>
          <p:spPr bwMode="auto">
            <a:xfrm>
              <a:off x="6292850" y="2257425"/>
              <a:ext cx="238125" cy="28733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66" y="10"/>
                </a:cxn>
                <a:cxn ang="0">
                  <a:pos x="76" y="20"/>
                </a:cxn>
                <a:cxn ang="0">
                  <a:pos x="104" y="30"/>
                </a:cxn>
                <a:cxn ang="0">
                  <a:pos x="142" y="90"/>
                </a:cxn>
                <a:cxn ang="0">
                  <a:pos x="142" y="156"/>
                </a:cxn>
                <a:cxn ang="0">
                  <a:pos x="124" y="164"/>
                </a:cxn>
                <a:cxn ang="0">
                  <a:pos x="2" y="122"/>
                </a:cxn>
                <a:cxn ang="0">
                  <a:pos x="10" y="46"/>
                </a:cxn>
                <a:cxn ang="0">
                  <a:pos x="36" y="0"/>
                </a:cxn>
              </a:cxnLst>
              <a:rect l="0" t="0" r="r" b="b"/>
              <a:pathLst>
                <a:path w="150" h="181">
                  <a:moveTo>
                    <a:pt x="36" y="0"/>
                  </a:moveTo>
                  <a:cubicBezTo>
                    <a:pt x="44" y="11"/>
                    <a:pt x="51" y="9"/>
                    <a:pt x="66" y="10"/>
                  </a:cubicBezTo>
                  <a:cubicBezTo>
                    <a:pt x="70" y="13"/>
                    <a:pt x="72" y="18"/>
                    <a:pt x="76" y="20"/>
                  </a:cubicBezTo>
                  <a:cubicBezTo>
                    <a:pt x="84" y="25"/>
                    <a:pt x="95" y="24"/>
                    <a:pt x="104" y="30"/>
                  </a:cubicBezTo>
                  <a:cubicBezTo>
                    <a:pt x="119" y="76"/>
                    <a:pt x="87" y="85"/>
                    <a:pt x="142" y="90"/>
                  </a:cubicBezTo>
                  <a:cubicBezTo>
                    <a:pt x="150" y="114"/>
                    <a:pt x="148" y="106"/>
                    <a:pt x="142" y="156"/>
                  </a:cubicBezTo>
                  <a:cubicBezTo>
                    <a:pt x="141" y="163"/>
                    <a:pt x="124" y="164"/>
                    <a:pt x="124" y="164"/>
                  </a:cubicBezTo>
                  <a:cubicBezTo>
                    <a:pt x="57" y="163"/>
                    <a:pt x="22" y="181"/>
                    <a:pt x="2" y="122"/>
                  </a:cubicBezTo>
                  <a:cubicBezTo>
                    <a:pt x="3" y="79"/>
                    <a:pt x="0" y="75"/>
                    <a:pt x="10" y="46"/>
                  </a:cubicBezTo>
                  <a:cubicBezTo>
                    <a:pt x="15" y="32"/>
                    <a:pt x="36" y="12"/>
                    <a:pt x="36" y="0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7" name="Groupe 36"/>
          <p:cNvGrpSpPr>
            <a:grpSpLocks noChangeAspect="1"/>
          </p:cNvGrpSpPr>
          <p:nvPr/>
        </p:nvGrpSpPr>
        <p:grpSpPr>
          <a:xfrm>
            <a:off x="2133600" y="2076000"/>
            <a:ext cx="4800000" cy="3600000"/>
            <a:chOff x="276225" y="3790950"/>
            <a:chExt cx="3844800" cy="2883600"/>
          </a:xfrm>
        </p:grpSpPr>
        <p:pic>
          <p:nvPicPr>
            <p:cNvPr id="38" name="Picture 42" descr="C:\Users\Public\Documents\Cours\VIBOT\France\Medical Imaging\Project\Matlab\Results\bmp\Patient313\Correction_normalization\ImageComb12.bmp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76225" y="3790950"/>
              <a:ext cx="3844800" cy="2883600"/>
            </a:xfrm>
            <a:prstGeom prst="rect">
              <a:avLst/>
            </a:prstGeom>
            <a:noFill/>
          </p:spPr>
        </p:pic>
        <p:sp>
          <p:nvSpPr>
            <p:cNvPr id="39" name="Freeform 25"/>
            <p:cNvSpPr>
              <a:spLocks/>
            </p:cNvSpPr>
            <p:nvPr/>
          </p:nvSpPr>
          <p:spPr bwMode="auto">
            <a:xfrm>
              <a:off x="1978025" y="5035550"/>
              <a:ext cx="395288" cy="455613"/>
            </a:xfrm>
            <a:custGeom>
              <a:avLst/>
              <a:gdLst/>
              <a:ahLst/>
              <a:cxnLst>
                <a:cxn ang="0">
                  <a:pos x="90" y="6"/>
                </a:cxn>
                <a:cxn ang="0">
                  <a:pos x="158" y="8"/>
                </a:cxn>
                <a:cxn ang="0">
                  <a:pos x="188" y="22"/>
                </a:cxn>
                <a:cxn ang="0">
                  <a:pos x="202" y="42"/>
                </a:cxn>
                <a:cxn ang="0">
                  <a:pos x="220" y="84"/>
                </a:cxn>
                <a:cxn ang="0">
                  <a:pos x="222" y="104"/>
                </a:cxn>
                <a:cxn ang="0">
                  <a:pos x="228" y="122"/>
                </a:cxn>
                <a:cxn ang="0">
                  <a:pos x="226" y="268"/>
                </a:cxn>
                <a:cxn ang="0">
                  <a:pos x="186" y="282"/>
                </a:cxn>
                <a:cxn ang="0">
                  <a:pos x="78" y="272"/>
                </a:cxn>
                <a:cxn ang="0">
                  <a:pos x="14" y="246"/>
                </a:cxn>
                <a:cxn ang="0">
                  <a:pos x="4" y="228"/>
                </a:cxn>
                <a:cxn ang="0">
                  <a:pos x="32" y="96"/>
                </a:cxn>
                <a:cxn ang="0">
                  <a:pos x="42" y="78"/>
                </a:cxn>
                <a:cxn ang="0">
                  <a:pos x="52" y="46"/>
                </a:cxn>
                <a:cxn ang="0">
                  <a:pos x="56" y="32"/>
                </a:cxn>
                <a:cxn ang="0">
                  <a:pos x="64" y="20"/>
                </a:cxn>
                <a:cxn ang="0">
                  <a:pos x="82" y="0"/>
                </a:cxn>
                <a:cxn ang="0">
                  <a:pos x="90" y="6"/>
                </a:cxn>
              </a:cxnLst>
              <a:rect l="0" t="0" r="r" b="b"/>
              <a:pathLst>
                <a:path w="249" h="287">
                  <a:moveTo>
                    <a:pt x="90" y="6"/>
                  </a:moveTo>
                  <a:cubicBezTo>
                    <a:pt x="113" y="7"/>
                    <a:pt x="135" y="6"/>
                    <a:pt x="158" y="8"/>
                  </a:cubicBezTo>
                  <a:cubicBezTo>
                    <a:pt x="169" y="9"/>
                    <a:pt x="188" y="22"/>
                    <a:pt x="188" y="22"/>
                  </a:cubicBezTo>
                  <a:cubicBezTo>
                    <a:pt x="198" y="37"/>
                    <a:pt x="193" y="30"/>
                    <a:pt x="202" y="42"/>
                  </a:cubicBezTo>
                  <a:cubicBezTo>
                    <a:pt x="207" y="56"/>
                    <a:pt x="212" y="71"/>
                    <a:pt x="220" y="84"/>
                  </a:cubicBezTo>
                  <a:cubicBezTo>
                    <a:pt x="221" y="91"/>
                    <a:pt x="221" y="97"/>
                    <a:pt x="222" y="104"/>
                  </a:cubicBezTo>
                  <a:cubicBezTo>
                    <a:pt x="223" y="110"/>
                    <a:pt x="228" y="122"/>
                    <a:pt x="228" y="122"/>
                  </a:cubicBezTo>
                  <a:cubicBezTo>
                    <a:pt x="231" y="159"/>
                    <a:pt x="249" y="249"/>
                    <a:pt x="226" y="268"/>
                  </a:cubicBezTo>
                  <a:cubicBezTo>
                    <a:pt x="216" y="276"/>
                    <a:pt x="199" y="279"/>
                    <a:pt x="186" y="282"/>
                  </a:cubicBezTo>
                  <a:cubicBezTo>
                    <a:pt x="92" y="280"/>
                    <a:pt x="123" y="287"/>
                    <a:pt x="78" y="272"/>
                  </a:cubicBezTo>
                  <a:cubicBezTo>
                    <a:pt x="60" y="254"/>
                    <a:pt x="34" y="259"/>
                    <a:pt x="14" y="246"/>
                  </a:cubicBezTo>
                  <a:cubicBezTo>
                    <a:pt x="12" y="239"/>
                    <a:pt x="4" y="228"/>
                    <a:pt x="4" y="228"/>
                  </a:cubicBezTo>
                  <a:cubicBezTo>
                    <a:pt x="5" y="191"/>
                    <a:pt x="0" y="128"/>
                    <a:pt x="32" y="96"/>
                  </a:cubicBezTo>
                  <a:cubicBezTo>
                    <a:pt x="36" y="85"/>
                    <a:pt x="33" y="92"/>
                    <a:pt x="42" y="78"/>
                  </a:cubicBezTo>
                  <a:cubicBezTo>
                    <a:pt x="47" y="71"/>
                    <a:pt x="49" y="54"/>
                    <a:pt x="52" y="46"/>
                  </a:cubicBezTo>
                  <a:cubicBezTo>
                    <a:pt x="53" y="43"/>
                    <a:pt x="54" y="35"/>
                    <a:pt x="56" y="32"/>
                  </a:cubicBezTo>
                  <a:cubicBezTo>
                    <a:pt x="58" y="28"/>
                    <a:pt x="64" y="20"/>
                    <a:pt x="64" y="20"/>
                  </a:cubicBezTo>
                  <a:cubicBezTo>
                    <a:pt x="67" y="8"/>
                    <a:pt x="71" y="4"/>
                    <a:pt x="82" y="0"/>
                  </a:cubicBezTo>
                  <a:cubicBezTo>
                    <a:pt x="88" y="2"/>
                    <a:pt x="90" y="8"/>
                    <a:pt x="90" y="6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40" name="Freeform 27"/>
            <p:cNvSpPr>
              <a:spLocks/>
            </p:cNvSpPr>
            <p:nvPr/>
          </p:nvSpPr>
          <p:spPr bwMode="auto">
            <a:xfrm>
              <a:off x="1960563" y="5165725"/>
              <a:ext cx="214312" cy="295275"/>
            </a:xfrm>
            <a:custGeom>
              <a:avLst/>
              <a:gdLst/>
              <a:ahLst/>
              <a:cxnLst>
                <a:cxn ang="0">
                  <a:pos x="53" y="2"/>
                </a:cxn>
                <a:cxn ang="0">
                  <a:pos x="99" y="10"/>
                </a:cxn>
                <a:cxn ang="0">
                  <a:pos x="123" y="72"/>
                </a:cxn>
                <a:cxn ang="0">
                  <a:pos x="135" y="120"/>
                </a:cxn>
                <a:cxn ang="0">
                  <a:pos x="133" y="176"/>
                </a:cxn>
                <a:cxn ang="0">
                  <a:pos x="119" y="186"/>
                </a:cxn>
                <a:cxn ang="0">
                  <a:pos x="79" y="184"/>
                </a:cxn>
                <a:cxn ang="0">
                  <a:pos x="25" y="154"/>
                </a:cxn>
                <a:cxn ang="0">
                  <a:pos x="31" y="44"/>
                </a:cxn>
                <a:cxn ang="0">
                  <a:pos x="47" y="16"/>
                </a:cxn>
                <a:cxn ang="0">
                  <a:pos x="57" y="8"/>
                </a:cxn>
                <a:cxn ang="0">
                  <a:pos x="53" y="2"/>
                </a:cxn>
              </a:cxnLst>
              <a:rect l="0" t="0" r="r" b="b"/>
              <a:pathLst>
                <a:path w="135" h="186">
                  <a:moveTo>
                    <a:pt x="53" y="2"/>
                  </a:moveTo>
                  <a:cubicBezTo>
                    <a:pt x="76" y="3"/>
                    <a:pt x="84" y="0"/>
                    <a:pt x="99" y="10"/>
                  </a:cubicBezTo>
                  <a:cubicBezTo>
                    <a:pt x="103" y="31"/>
                    <a:pt x="111" y="54"/>
                    <a:pt x="123" y="72"/>
                  </a:cubicBezTo>
                  <a:cubicBezTo>
                    <a:pt x="125" y="88"/>
                    <a:pt x="130" y="105"/>
                    <a:pt x="135" y="120"/>
                  </a:cubicBezTo>
                  <a:cubicBezTo>
                    <a:pt x="134" y="139"/>
                    <a:pt x="134" y="157"/>
                    <a:pt x="133" y="176"/>
                  </a:cubicBezTo>
                  <a:cubicBezTo>
                    <a:pt x="133" y="182"/>
                    <a:pt x="119" y="186"/>
                    <a:pt x="119" y="186"/>
                  </a:cubicBezTo>
                  <a:cubicBezTo>
                    <a:pt x="106" y="185"/>
                    <a:pt x="92" y="185"/>
                    <a:pt x="79" y="184"/>
                  </a:cubicBezTo>
                  <a:cubicBezTo>
                    <a:pt x="75" y="184"/>
                    <a:pt x="32" y="159"/>
                    <a:pt x="25" y="154"/>
                  </a:cubicBezTo>
                  <a:cubicBezTo>
                    <a:pt x="14" y="122"/>
                    <a:pt x="0" y="65"/>
                    <a:pt x="31" y="44"/>
                  </a:cubicBezTo>
                  <a:cubicBezTo>
                    <a:pt x="38" y="33"/>
                    <a:pt x="42" y="30"/>
                    <a:pt x="47" y="16"/>
                  </a:cubicBezTo>
                  <a:cubicBezTo>
                    <a:pt x="48" y="12"/>
                    <a:pt x="56" y="12"/>
                    <a:pt x="57" y="8"/>
                  </a:cubicBezTo>
                  <a:cubicBezTo>
                    <a:pt x="58" y="6"/>
                    <a:pt x="54" y="4"/>
                    <a:pt x="53" y="2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2" name="Groupe 51"/>
          <p:cNvGrpSpPr>
            <a:grpSpLocks noChangeAspect="1"/>
          </p:cNvGrpSpPr>
          <p:nvPr/>
        </p:nvGrpSpPr>
        <p:grpSpPr>
          <a:xfrm>
            <a:off x="2134200" y="2115000"/>
            <a:ext cx="4800000" cy="3600000"/>
            <a:chOff x="4591050" y="3781425"/>
            <a:chExt cx="3844800" cy="2883600"/>
          </a:xfrm>
        </p:grpSpPr>
        <p:pic>
          <p:nvPicPr>
            <p:cNvPr id="53" name="Picture 44" descr="C:\Users\Public\Documents\Cours\VIBOT\France\Medical Imaging\Project\Matlab\Results\bmp\Patient313\Correction\ImageComb13.bmp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91050" y="3781425"/>
              <a:ext cx="3844800" cy="2883600"/>
            </a:xfrm>
            <a:prstGeom prst="rect">
              <a:avLst/>
            </a:prstGeom>
            <a:noFill/>
          </p:spPr>
        </p:pic>
        <p:sp>
          <p:nvSpPr>
            <p:cNvPr id="54" name="Freeform 23"/>
            <p:cNvSpPr>
              <a:spLocks/>
            </p:cNvSpPr>
            <p:nvPr/>
          </p:nvSpPr>
          <p:spPr bwMode="auto">
            <a:xfrm>
              <a:off x="6294438" y="5097463"/>
              <a:ext cx="444500" cy="363537"/>
            </a:xfrm>
            <a:custGeom>
              <a:avLst/>
              <a:gdLst/>
              <a:ahLst/>
              <a:cxnLst>
                <a:cxn ang="0">
                  <a:pos x="51" y="19"/>
                </a:cxn>
                <a:cxn ang="0">
                  <a:pos x="107" y="9"/>
                </a:cxn>
                <a:cxn ang="0">
                  <a:pos x="193" y="13"/>
                </a:cxn>
                <a:cxn ang="0">
                  <a:pos x="205" y="19"/>
                </a:cxn>
                <a:cxn ang="0">
                  <a:pos x="213" y="43"/>
                </a:cxn>
                <a:cxn ang="0">
                  <a:pos x="225" y="51"/>
                </a:cxn>
                <a:cxn ang="0">
                  <a:pos x="237" y="65"/>
                </a:cxn>
                <a:cxn ang="0">
                  <a:pos x="267" y="137"/>
                </a:cxn>
                <a:cxn ang="0">
                  <a:pos x="213" y="229"/>
                </a:cxn>
                <a:cxn ang="0">
                  <a:pos x="81" y="227"/>
                </a:cxn>
                <a:cxn ang="0">
                  <a:pos x="49" y="223"/>
                </a:cxn>
                <a:cxn ang="0">
                  <a:pos x="31" y="213"/>
                </a:cxn>
                <a:cxn ang="0">
                  <a:pos x="21" y="201"/>
                </a:cxn>
                <a:cxn ang="0">
                  <a:pos x="17" y="189"/>
                </a:cxn>
                <a:cxn ang="0">
                  <a:pos x="31" y="77"/>
                </a:cxn>
                <a:cxn ang="0">
                  <a:pos x="49" y="47"/>
                </a:cxn>
                <a:cxn ang="0">
                  <a:pos x="51" y="19"/>
                </a:cxn>
              </a:cxnLst>
              <a:rect l="0" t="0" r="r" b="b"/>
              <a:pathLst>
                <a:path w="280" h="229">
                  <a:moveTo>
                    <a:pt x="51" y="19"/>
                  </a:moveTo>
                  <a:cubicBezTo>
                    <a:pt x="68" y="8"/>
                    <a:pt x="88" y="10"/>
                    <a:pt x="107" y="9"/>
                  </a:cubicBezTo>
                  <a:cubicBezTo>
                    <a:pt x="134" y="0"/>
                    <a:pt x="165" y="9"/>
                    <a:pt x="193" y="13"/>
                  </a:cubicBezTo>
                  <a:cubicBezTo>
                    <a:pt x="196" y="14"/>
                    <a:pt x="203" y="16"/>
                    <a:pt x="205" y="19"/>
                  </a:cubicBezTo>
                  <a:cubicBezTo>
                    <a:pt x="206" y="21"/>
                    <a:pt x="210" y="41"/>
                    <a:pt x="213" y="43"/>
                  </a:cubicBezTo>
                  <a:cubicBezTo>
                    <a:pt x="217" y="46"/>
                    <a:pt x="225" y="51"/>
                    <a:pt x="225" y="51"/>
                  </a:cubicBezTo>
                  <a:cubicBezTo>
                    <a:pt x="230" y="58"/>
                    <a:pt x="229" y="62"/>
                    <a:pt x="237" y="65"/>
                  </a:cubicBezTo>
                  <a:cubicBezTo>
                    <a:pt x="255" y="83"/>
                    <a:pt x="259" y="113"/>
                    <a:pt x="267" y="137"/>
                  </a:cubicBezTo>
                  <a:cubicBezTo>
                    <a:pt x="265" y="224"/>
                    <a:pt x="280" y="224"/>
                    <a:pt x="213" y="229"/>
                  </a:cubicBezTo>
                  <a:cubicBezTo>
                    <a:pt x="169" y="228"/>
                    <a:pt x="125" y="228"/>
                    <a:pt x="81" y="227"/>
                  </a:cubicBezTo>
                  <a:cubicBezTo>
                    <a:pt x="75" y="227"/>
                    <a:pt x="57" y="225"/>
                    <a:pt x="49" y="223"/>
                  </a:cubicBezTo>
                  <a:cubicBezTo>
                    <a:pt x="42" y="222"/>
                    <a:pt x="31" y="213"/>
                    <a:pt x="31" y="213"/>
                  </a:cubicBezTo>
                  <a:cubicBezTo>
                    <a:pt x="28" y="209"/>
                    <a:pt x="24" y="206"/>
                    <a:pt x="21" y="201"/>
                  </a:cubicBezTo>
                  <a:cubicBezTo>
                    <a:pt x="19" y="197"/>
                    <a:pt x="17" y="189"/>
                    <a:pt x="17" y="189"/>
                  </a:cubicBezTo>
                  <a:cubicBezTo>
                    <a:pt x="18" y="151"/>
                    <a:pt x="0" y="98"/>
                    <a:pt x="31" y="77"/>
                  </a:cubicBezTo>
                  <a:cubicBezTo>
                    <a:pt x="38" y="67"/>
                    <a:pt x="40" y="56"/>
                    <a:pt x="49" y="47"/>
                  </a:cubicBezTo>
                  <a:cubicBezTo>
                    <a:pt x="51" y="40"/>
                    <a:pt x="62" y="19"/>
                    <a:pt x="51" y="19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55" name="Freeform 24"/>
            <p:cNvSpPr>
              <a:spLocks/>
            </p:cNvSpPr>
            <p:nvPr/>
          </p:nvSpPr>
          <p:spPr bwMode="auto">
            <a:xfrm>
              <a:off x="6300788" y="5157788"/>
              <a:ext cx="246062" cy="296862"/>
            </a:xfrm>
            <a:custGeom>
              <a:avLst/>
              <a:gdLst/>
              <a:ahLst/>
              <a:cxnLst>
                <a:cxn ang="0">
                  <a:pos x="53" y="5"/>
                </a:cxn>
                <a:cxn ang="0">
                  <a:pos x="133" y="15"/>
                </a:cxn>
                <a:cxn ang="0">
                  <a:pos x="147" y="33"/>
                </a:cxn>
                <a:cxn ang="0">
                  <a:pos x="153" y="53"/>
                </a:cxn>
                <a:cxn ang="0">
                  <a:pos x="135" y="93"/>
                </a:cxn>
                <a:cxn ang="0">
                  <a:pos x="127" y="111"/>
                </a:cxn>
                <a:cxn ang="0">
                  <a:pos x="107" y="185"/>
                </a:cxn>
                <a:cxn ang="0">
                  <a:pos x="53" y="173"/>
                </a:cxn>
                <a:cxn ang="0">
                  <a:pos x="29" y="163"/>
                </a:cxn>
                <a:cxn ang="0">
                  <a:pos x="13" y="139"/>
                </a:cxn>
                <a:cxn ang="0">
                  <a:pos x="35" y="35"/>
                </a:cxn>
                <a:cxn ang="0">
                  <a:pos x="53" y="5"/>
                </a:cxn>
              </a:cxnLst>
              <a:rect l="0" t="0" r="r" b="b"/>
              <a:pathLst>
                <a:path w="155" h="187">
                  <a:moveTo>
                    <a:pt x="53" y="5"/>
                  </a:moveTo>
                  <a:cubicBezTo>
                    <a:pt x="76" y="6"/>
                    <a:pt x="111" y="0"/>
                    <a:pt x="133" y="15"/>
                  </a:cubicBezTo>
                  <a:cubicBezTo>
                    <a:pt x="143" y="29"/>
                    <a:pt x="138" y="24"/>
                    <a:pt x="147" y="33"/>
                  </a:cubicBezTo>
                  <a:cubicBezTo>
                    <a:pt x="152" y="48"/>
                    <a:pt x="150" y="41"/>
                    <a:pt x="153" y="53"/>
                  </a:cubicBezTo>
                  <a:cubicBezTo>
                    <a:pt x="151" y="85"/>
                    <a:pt x="155" y="80"/>
                    <a:pt x="135" y="93"/>
                  </a:cubicBezTo>
                  <a:cubicBezTo>
                    <a:pt x="131" y="98"/>
                    <a:pt x="127" y="111"/>
                    <a:pt x="127" y="111"/>
                  </a:cubicBezTo>
                  <a:cubicBezTo>
                    <a:pt x="125" y="165"/>
                    <a:pt x="142" y="173"/>
                    <a:pt x="107" y="185"/>
                  </a:cubicBezTo>
                  <a:cubicBezTo>
                    <a:pt x="74" y="183"/>
                    <a:pt x="75" y="187"/>
                    <a:pt x="53" y="173"/>
                  </a:cubicBezTo>
                  <a:cubicBezTo>
                    <a:pt x="46" y="168"/>
                    <a:pt x="29" y="163"/>
                    <a:pt x="29" y="163"/>
                  </a:cubicBezTo>
                  <a:cubicBezTo>
                    <a:pt x="23" y="154"/>
                    <a:pt x="16" y="149"/>
                    <a:pt x="13" y="139"/>
                  </a:cubicBezTo>
                  <a:cubicBezTo>
                    <a:pt x="14" y="97"/>
                    <a:pt x="0" y="59"/>
                    <a:pt x="35" y="35"/>
                  </a:cubicBezTo>
                  <a:cubicBezTo>
                    <a:pt x="38" y="25"/>
                    <a:pt x="47" y="14"/>
                    <a:pt x="53" y="5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/>
      <p:bldP spid="12" grpId="1"/>
      <p:bldP spid="13" grpId="0"/>
      <p:bldP spid="13" grpId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Results</a:t>
            </a:r>
            <a:br>
              <a:rPr lang="en-US" sz="3200" dirty="0" smtClean="0"/>
            </a:br>
            <a:r>
              <a:rPr lang="en-US" sz="2400" dirty="0" smtClean="0"/>
              <a:t>Patient 313 – with correction and normalization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962400" y="5867400"/>
            <a:ext cx="1295400" cy="457200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en-US" dirty="0" smtClean="0"/>
              <a:t>Slice 10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11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12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13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26" name="Groupe 25"/>
          <p:cNvGrpSpPr>
            <a:grpSpLocks noChangeAspect="1"/>
          </p:cNvGrpSpPr>
          <p:nvPr/>
        </p:nvGrpSpPr>
        <p:grpSpPr>
          <a:xfrm>
            <a:off x="2133600" y="1981200"/>
            <a:ext cx="4800000" cy="3600000"/>
            <a:chOff x="247650" y="838200"/>
            <a:chExt cx="3888000" cy="2916000"/>
          </a:xfrm>
        </p:grpSpPr>
        <p:pic>
          <p:nvPicPr>
            <p:cNvPr id="27" name="Picture 45" descr="C:\Users\Public\Documents\Cours\VIBOT\France\Medical Imaging\Project\Matlab\Results\bmp\Patient313\Correction_normalization\ImageComb10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7650" y="838200"/>
              <a:ext cx="3888000" cy="2916000"/>
            </a:xfrm>
            <a:prstGeom prst="rect">
              <a:avLst/>
            </a:prstGeom>
            <a:noFill/>
          </p:spPr>
        </p:pic>
        <p:sp>
          <p:nvSpPr>
            <p:cNvPr id="28" name="Freeform 19"/>
            <p:cNvSpPr>
              <a:spLocks/>
            </p:cNvSpPr>
            <p:nvPr/>
          </p:nvSpPr>
          <p:spPr bwMode="auto">
            <a:xfrm>
              <a:off x="1912938" y="2025650"/>
              <a:ext cx="576262" cy="527050"/>
            </a:xfrm>
            <a:custGeom>
              <a:avLst/>
              <a:gdLst/>
              <a:ahLst/>
              <a:cxnLst>
                <a:cxn ang="0">
                  <a:pos x="173" y="12"/>
                </a:cxn>
                <a:cxn ang="0">
                  <a:pos x="243" y="28"/>
                </a:cxn>
                <a:cxn ang="0">
                  <a:pos x="249" y="58"/>
                </a:cxn>
                <a:cxn ang="0">
                  <a:pos x="261" y="66"/>
                </a:cxn>
                <a:cxn ang="0">
                  <a:pos x="295" y="88"/>
                </a:cxn>
                <a:cxn ang="0">
                  <a:pos x="305" y="96"/>
                </a:cxn>
                <a:cxn ang="0">
                  <a:pos x="315" y="120"/>
                </a:cxn>
                <a:cxn ang="0">
                  <a:pos x="321" y="138"/>
                </a:cxn>
                <a:cxn ang="0">
                  <a:pos x="289" y="314"/>
                </a:cxn>
                <a:cxn ang="0">
                  <a:pos x="221" y="308"/>
                </a:cxn>
                <a:cxn ang="0">
                  <a:pos x="191" y="288"/>
                </a:cxn>
                <a:cxn ang="0">
                  <a:pos x="179" y="280"/>
                </a:cxn>
                <a:cxn ang="0">
                  <a:pos x="135" y="296"/>
                </a:cxn>
                <a:cxn ang="0">
                  <a:pos x="117" y="316"/>
                </a:cxn>
                <a:cxn ang="0">
                  <a:pos x="97" y="332"/>
                </a:cxn>
                <a:cxn ang="0">
                  <a:pos x="55" y="330"/>
                </a:cxn>
                <a:cxn ang="0">
                  <a:pos x="43" y="326"/>
                </a:cxn>
                <a:cxn ang="0">
                  <a:pos x="7" y="266"/>
                </a:cxn>
                <a:cxn ang="0">
                  <a:pos x="43" y="162"/>
                </a:cxn>
                <a:cxn ang="0">
                  <a:pos x="55" y="138"/>
                </a:cxn>
                <a:cxn ang="0">
                  <a:pos x="85" y="56"/>
                </a:cxn>
                <a:cxn ang="0">
                  <a:pos x="115" y="12"/>
                </a:cxn>
                <a:cxn ang="0">
                  <a:pos x="139" y="0"/>
                </a:cxn>
                <a:cxn ang="0">
                  <a:pos x="173" y="12"/>
                </a:cxn>
              </a:cxnLst>
              <a:rect l="0" t="0" r="r" b="b"/>
              <a:pathLst>
                <a:path w="363" h="332">
                  <a:moveTo>
                    <a:pt x="173" y="12"/>
                  </a:moveTo>
                  <a:cubicBezTo>
                    <a:pt x="200" y="13"/>
                    <a:pt x="234" y="0"/>
                    <a:pt x="243" y="28"/>
                  </a:cubicBezTo>
                  <a:cubicBezTo>
                    <a:pt x="243" y="29"/>
                    <a:pt x="245" y="55"/>
                    <a:pt x="249" y="58"/>
                  </a:cubicBezTo>
                  <a:cubicBezTo>
                    <a:pt x="253" y="61"/>
                    <a:pt x="261" y="66"/>
                    <a:pt x="261" y="66"/>
                  </a:cubicBezTo>
                  <a:cubicBezTo>
                    <a:pt x="268" y="76"/>
                    <a:pt x="283" y="84"/>
                    <a:pt x="295" y="88"/>
                  </a:cubicBezTo>
                  <a:cubicBezTo>
                    <a:pt x="306" y="105"/>
                    <a:pt x="291" y="85"/>
                    <a:pt x="305" y="96"/>
                  </a:cubicBezTo>
                  <a:cubicBezTo>
                    <a:pt x="312" y="101"/>
                    <a:pt x="312" y="112"/>
                    <a:pt x="315" y="120"/>
                  </a:cubicBezTo>
                  <a:cubicBezTo>
                    <a:pt x="317" y="126"/>
                    <a:pt x="321" y="138"/>
                    <a:pt x="321" y="138"/>
                  </a:cubicBezTo>
                  <a:cubicBezTo>
                    <a:pt x="329" y="193"/>
                    <a:pt x="363" y="307"/>
                    <a:pt x="289" y="314"/>
                  </a:cubicBezTo>
                  <a:cubicBezTo>
                    <a:pt x="285" y="314"/>
                    <a:pt x="236" y="316"/>
                    <a:pt x="221" y="308"/>
                  </a:cubicBezTo>
                  <a:cubicBezTo>
                    <a:pt x="211" y="302"/>
                    <a:pt x="201" y="295"/>
                    <a:pt x="191" y="288"/>
                  </a:cubicBezTo>
                  <a:cubicBezTo>
                    <a:pt x="187" y="285"/>
                    <a:pt x="179" y="280"/>
                    <a:pt x="179" y="280"/>
                  </a:cubicBezTo>
                  <a:cubicBezTo>
                    <a:pt x="143" y="283"/>
                    <a:pt x="156" y="282"/>
                    <a:pt x="135" y="296"/>
                  </a:cubicBezTo>
                  <a:cubicBezTo>
                    <a:pt x="130" y="303"/>
                    <a:pt x="124" y="311"/>
                    <a:pt x="117" y="316"/>
                  </a:cubicBezTo>
                  <a:cubicBezTo>
                    <a:pt x="114" y="326"/>
                    <a:pt x="105" y="326"/>
                    <a:pt x="97" y="332"/>
                  </a:cubicBezTo>
                  <a:cubicBezTo>
                    <a:pt x="83" y="331"/>
                    <a:pt x="69" y="332"/>
                    <a:pt x="55" y="330"/>
                  </a:cubicBezTo>
                  <a:cubicBezTo>
                    <a:pt x="51" y="330"/>
                    <a:pt x="43" y="326"/>
                    <a:pt x="43" y="326"/>
                  </a:cubicBezTo>
                  <a:cubicBezTo>
                    <a:pt x="30" y="307"/>
                    <a:pt x="14" y="288"/>
                    <a:pt x="7" y="266"/>
                  </a:cubicBezTo>
                  <a:cubicBezTo>
                    <a:pt x="9" y="210"/>
                    <a:pt x="0" y="190"/>
                    <a:pt x="43" y="162"/>
                  </a:cubicBezTo>
                  <a:cubicBezTo>
                    <a:pt x="46" y="153"/>
                    <a:pt x="51" y="146"/>
                    <a:pt x="55" y="138"/>
                  </a:cubicBezTo>
                  <a:cubicBezTo>
                    <a:pt x="67" y="111"/>
                    <a:pt x="73" y="83"/>
                    <a:pt x="85" y="56"/>
                  </a:cubicBezTo>
                  <a:cubicBezTo>
                    <a:pt x="90" y="44"/>
                    <a:pt x="103" y="16"/>
                    <a:pt x="115" y="12"/>
                  </a:cubicBezTo>
                  <a:cubicBezTo>
                    <a:pt x="121" y="3"/>
                    <a:pt x="129" y="2"/>
                    <a:pt x="139" y="0"/>
                  </a:cubicBezTo>
                  <a:cubicBezTo>
                    <a:pt x="160" y="2"/>
                    <a:pt x="162" y="1"/>
                    <a:pt x="173" y="12"/>
                  </a:cubicBezTo>
                  <a:close/>
                </a:path>
              </a:pathLst>
            </a:custGeom>
            <a:noFill/>
            <a:ln w="158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Freeform 20"/>
            <p:cNvSpPr>
              <a:spLocks/>
            </p:cNvSpPr>
            <p:nvPr/>
          </p:nvSpPr>
          <p:spPr bwMode="auto">
            <a:xfrm>
              <a:off x="1949450" y="2298700"/>
              <a:ext cx="265113" cy="255588"/>
            </a:xfrm>
            <a:custGeom>
              <a:avLst/>
              <a:gdLst/>
              <a:ahLst/>
              <a:cxnLst>
                <a:cxn ang="0">
                  <a:pos x="108" y="2"/>
                </a:cxn>
                <a:cxn ang="0">
                  <a:pos x="66" y="10"/>
                </a:cxn>
                <a:cxn ang="0">
                  <a:pos x="52" y="26"/>
                </a:cxn>
                <a:cxn ang="0">
                  <a:pos x="40" y="34"/>
                </a:cxn>
                <a:cxn ang="0">
                  <a:pos x="24" y="56"/>
                </a:cxn>
                <a:cxn ang="0">
                  <a:pos x="62" y="150"/>
                </a:cxn>
                <a:cxn ang="0">
                  <a:pos x="98" y="136"/>
                </a:cxn>
                <a:cxn ang="0">
                  <a:pos x="154" y="108"/>
                </a:cxn>
                <a:cxn ang="0">
                  <a:pos x="140" y="40"/>
                </a:cxn>
                <a:cxn ang="0">
                  <a:pos x="126" y="24"/>
                </a:cxn>
                <a:cxn ang="0">
                  <a:pos x="114" y="6"/>
                </a:cxn>
                <a:cxn ang="0">
                  <a:pos x="108" y="2"/>
                </a:cxn>
              </a:cxnLst>
              <a:rect l="0" t="0" r="r" b="b"/>
              <a:pathLst>
                <a:path w="167" h="161">
                  <a:moveTo>
                    <a:pt x="108" y="2"/>
                  </a:moveTo>
                  <a:cubicBezTo>
                    <a:pt x="87" y="3"/>
                    <a:pt x="80" y="0"/>
                    <a:pt x="66" y="10"/>
                  </a:cubicBezTo>
                  <a:cubicBezTo>
                    <a:pt x="62" y="15"/>
                    <a:pt x="57" y="22"/>
                    <a:pt x="52" y="26"/>
                  </a:cubicBezTo>
                  <a:cubicBezTo>
                    <a:pt x="48" y="29"/>
                    <a:pt x="40" y="34"/>
                    <a:pt x="40" y="34"/>
                  </a:cubicBezTo>
                  <a:cubicBezTo>
                    <a:pt x="34" y="43"/>
                    <a:pt x="27" y="46"/>
                    <a:pt x="24" y="56"/>
                  </a:cubicBezTo>
                  <a:cubicBezTo>
                    <a:pt x="26" y="146"/>
                    <a:pt x="0" y="146"/>
                    <a:pt x="62" y="150"/>
                  </a:cubicBezTo>
                  <a:cubicBezTo>
                    <a:pt x="95" y="161"/>
                    <a:pt x="80" y="142"/>
                    <a:pt x="98" y="136"/>
                  </a:cubicBezTo>
                  <a:cubicBezTo>
                    <a:pt x="118" y="116"/>
                    <a:pt x="128" y="117"/>
                    <a:pt x="154" y="108"/>
                  </a:cubicBezTo>
                  <a:cubicBezTo>
                    <a:pt x="167" y="89"/>
                    <a:pt x="160" y="53"/>
                    <a:pt x="140" y="40"/>
                  </a:cubicBezTo>
                  <a:cubicBezTo>
                    <a:pt x="131" y="26"/>
                    <a:pt x="136" y="31"/>
                    <a:pt x="126" y="24"/>
                  </a:cubicBezTo>
                  <a:cubicBezTo>
                    <a:pt x="122" y="18"/>
                    <a:pt x="121" y="8"/>
                    <a:pt x="114" y="6"/>
                  </a:cubicBezTo>
                  <a:cubicBezTo>
                    <a:pt x="107" y="4"/>
                    <a:pt x="108" y="6"/>
                    <a:pt x="108" y="2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0" name="Groupe 29"/>
          <p:cNvGrpSpPr>
            <a:grpSpLocks noChangeAspect="1"/>
          </p:cNvGrpSpPr>
          <p:nvPr/>
        </p:nvGrpSpPr>
        <p:grpSpPr>
          <a:xfrm>
            <a:off x="2133600" y="1981200"/>
            <a:ext cx="4800000" cy="3600000"/>
            <a:chOff x="4581525" y="828675"/>
            <a:chExt cx="3888000" cy="2916000"/>
          </a:xfrm>
        </p:grpSpPr>
        <p:pic>
          <p:nvPicPr>
            <p:cNvPr id="31" name="Picture 46" descr="C:\Users\Public\Documents\Cours\VIBOT\France\Medical Imaging\Project\Matlab\Results\bmp\Patient313\Correction_normalization\ImageComb11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81525" y="828675"/>
              <a:ext cx="3888000" cy="2916000"/>
            </a:xfrm>
            <a:prstGeom prst="rect">
              <a:avLst/>
            </a:prstGeom>
            <a:noFill/>
          </p:spPr>
        </p:pic>
        <p:sp>
          <p:nvSpPr>
            <p:cNvPr id="32" name="Freeform 21"/>
            <p:cNvSpPr>
              <a:spLocks/>
            </p:cNvSpPr>
            <p:nvPr/>
          </p:nvSpPr>
          <p:spPr bwMode="auto">
            <a:xfrm>
              <a:off x="6286500" y="2073275"/>
              <a:ext cx="433388" cy="477838"/>
            </a:xfrm>
            <a:custGeom>
              <a:avLst/>
              <a:gdLst/>
              <a:ahLst/>
              <a:cxnLst>
                <a:cxn ang="0">
                  <a:pos x="130" y="8"/>
                </a:cxn>
                <a:cxn ang="0">
                  <a:pos x="190" y="10"/>
                </a:cxn>
                <a:cxn ang="0">
                  <a:pos x="198" y="22"/>
                </a:cxn>
                <a:cxn ang="0">
                  <a:pos x="224" y="44"/>
                </a:cxn>
                <a:cxn ang="0">
                  <a:pos x="240" y="58"/>
                </a:cxn>
                <a:cxn ang="0">
                  <a:pos x="260" y="78"/>
                </a:cxn>
                <a:cxn ang="0">
                  <a:pos x="270" y="102"/>
                </a:cxn>
                <a:cxn ang="0">
                  <a:pos x="272" y="108"/>
                </a:cxn>
                <a:cxn ang="0">
                  <a:pos x="270" y="252"/>
                </a:cxn>
                <a:cxn ang="0">
                  <a:pos x="234" y="278"/>
                </a:cxn>
                <a:cxn ang="0">
                  <a:pos x="160" y="280"/>
                </a:cxn>
                <a:cxn ang="0">
                  <a:pos x="128" y="286"/>
                </a:cxn>
                <a:cxn ang="0">
                  <a:pos x="110" y="292"/>
                </a:cxn>
                <a:cxn ang="0">
                  <a:pos x="14" y="272"/>
                </a:cxn>
                <a:cxn ang="0">
                  <a:pos x="4" y="254"/>
                </a:cxn>
                <a:cxn ang="0">
                  <a:pos x="0" y="242"/>
                </a:cxn>
                <a:cxn ang="0">
                  <a:pos x="2" y="184"/>
                </a:cxn>
                <a:cxn ang="0">
                  <a:pos x="30" y="124"/>
                </a:cxn>
                <a:cxn ang="0">
                  <a:pos x="80" y="30"/>
                </a:cxn>
                <a:cxn ang="0">
                  <a:pos x="94" y="0"/>
                </a:cxn>
                <a:cxn ang="0">
                  <a:pos x="130" y="8"/>
                </a:cxn>
              </a:cxnLst>
              <a:rect l="0" t="0" r="r" b="b"/>
              <a:pathLst>
                <a:path w="273" h="301">
                  <a:moveTo>
                    <a:pt x="130" y="8"/>
                  </a:moveTo>
                  <a:cubicBezTo>
                    <a:pt x="150" y="9"/>
                    <a:pt x="170" y="6"/>
                    <a:pt x="190" y="10"/>
                  </a:cubicBezTo>
                  <a:cubicBezTo>
                    <a:pt x="195" y="11"/>
                    <a:pt x="195" y="18"/>
                    <a:pt x="198" y="22"/>
                  </a:cubicBezTo>
                  <a:cubicBezTo>
                    <a:pt x="205" y="33"/>
                    <a:pt x="211" y="40"/>
                    <a:pt x="224" y="44"/>
                  </a:cubicBezTo>
                  <a:cubicBezTo>
                    <a:pt x="228" y="50"/>
                    <a:pt x="240" y="58"/>
                    <a:pt x="240" y="58"/>
                  </a:cubicBezTo>
                  <a:cubicBezTo>
                    <a:pt x="245" y="65"/>
                    <a:pt x="253" y="73"/>
                    <a:pt x="260" y="78"/>
                  </a:cubicBezTo>
                  <a:cubicBezTo>
                    <a:pt x="263" y="87"/>
                    <a:pt x="267" y="93"/>
                    <a:pt x="270" y="102"/>
                  </a:cubicBezTo>
                  <a:cubicBezTo>
                    <a:pt x="271" y="104"/>
                    <a:pt x="272" y="108"/>
                    <a:pt x="272" y="108"/>
                  </a:cubicBezTo>
                  <a:cubicBezTo>
                    <a:pt x="271" y="156"/>
                    <a:pt x="273" y="204"/>
                    <a:pt x="270" y="252"/>
                  </a:cubicBezTo>
                  <a:cubicBezTo>
                    <a:pt x="270" y="259"/>
                    <a:pt x="241" y="278"/>
                    <a:pt x="234" y="278"/>
                  </a:cubicBezTo>
                  <a:cubicBezTo>
                    <a:pt x="209" y="279"/>
                    <a:pt x="185" y="279"/>
                    <a:pt x="160" y="280"/>
                  </a:cubicBezTo>
                  <a:cubicBezTo>
                    <a:pt x="149" y="282"/>
                    <a:pt x="138" y="283"/>
                    <a:pt x="128" y="286"/>
                  </a:cubicBezTo>
                  <a:cubicBezTo>
                    <a:pt x="122" y="288"/>
                    <a:pt x="110" y="292"/>
                    <a:pt x="110" y="292"/>
                  </a:cubicBezTo>
                  <a:cubicBezTo>
                    <a:pt x="8" y="289"/>
                    <a:pt x="57" y="301"/>
                    <a:pt x="14" y="272"/>
                  </a:cubicBezTo>
                  <a:cubicBezTo>
                    <a:pt x="12" y="265"/>
                    <a:pt x="6" y="261"/>
                    <a:pt x="4" y="254"/>
                  </a:cubicBezTo>
                  <a:cubicBezTo>
                    <a:pt x="3" y="250"/>
                    <a:pt x="0" y="242"/>
                    <a:pt x="0" y="242"/>
                  </a:cubicBezTo>
                  <a:cubicBezTo>
                    <a:pt x="1" y="223"/>
                    <a:pt x="0" y="203"/>
                    <a:pt x="2" y="184"/>
                  </a:cubicBezTo>
                  <a:cubicBezTo>
                    <a:pt x="3" y="174"/>
                    <a:pt x="23" y="134"/>
                    <a:pt x="30" y="124"/>
                  </a:cubicBezTo>
                  <a:cubicBezTo>
                    <a:pt x="34" y="98"/>
                    <a:pt x="57" y="45"/>
                    <a:pt x="80" y="30"/>
                  </a:cubicBezTo>
                  <a:cubicBezTo>
                    <a:pt x="83" y="20"/>
                    <a:pt x="88" y="9"/>
                    <a:pt x="94" y="0"/>
                  </a:cubicBezTo>
                  <a:cubicBezTo>
                    <a:pt x="106" y="2"/>
                    <a:pt x="118" y="6"/>
                    <a:pt x="130" y="8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33" name="Freeform 22"/>
            <p:cNvSpPr>
              <a:spLocks/>
            </p:cNvSpPr>
            <p:nvPr/>
          </p:nvSpPr>
          <p:spPr bwMode="auto">
            <a:xfrm>
              <a:off x="6292850" y="2257425"/>
              <a:ext cx="238125" cy="28733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66" y="10"/>
                </a:cxn>
                <a:cxn ang="0">
                  <a:pos x="76" y="20"/>
                </a:cxn>
                <a:cxn ang="0">
                  <a:pos x="104" y="30"/>
                </a:cxn>
                <a:cxn ang="0">
                  <a:pos x="142" y="90"/>
                </a:cxn>
                <a:cxn ang="0">
                  <a:pos x="142" y="156"/>
                </a:cxn>
                <a:cxn ang="0">
                  <a:pos x="124" y="164"/>
                </a:cxn>
                <a:cxn ang="0">
                  <a:pos x="2" y="122"/>
                </a:cxn>
                <a:cxn ang="0">
                  <a:pos x="10" y="46"/>
                </a:cxn>
                <a:cxn ang="0">
                  <a:pos x="36" y="0"/>
                </a:cxn>
              </a:cxnLst>
              <a:rect l="0" t="0" r="r" b="b"/>
              <a:pathLst>
                <a:path w="150" h="181">
                  <a:moveTo>
                    <a:pt x="36" y="0"/>
                  </a:moveTo>
                  <a:cubicBezTo>
                    <a:pt x="44" y="11"/>
                    <a:pt x="51" y="9"/>
                    <a:pt x="66" y="10"/>
                  </a:cubicBezTo>
                  <a:cubicBezTo>
                    <a:pt x="70" y="13"/>
                    <a:pt x="72" y="18"/>
                    <a:pt x="76" y="20"/>
                  </a:cubicBezTo>
                  <a:cubicBezTo>
                    <a:pt x="84" y="25"/>
                    <a:pt x="95" y="24"/>
                    <a:pt x="104" y="30"/>
                  </a:cubicBezTo>
                  <a:cubicBezTo>
                    <a:pt x="119" y="76"/>
                    <a:pt x="87" y="85"/>
                    <a:pt x="142" y="90"/>
                  </a:cubicBezTo>
                  <a:cubicBezTo>
                    <a:pt x="150" y="114"/>
                    <a:pt x="148" y="106"/>
                    <a:pt x="142" y="156"/>
                  </a:cubicBezTo>
                  <a:cubicBezTo>
                    <a:pt x="141" y="163"/>
                    <a:pt x="124" y="164"/>
                    <a:pt x="124" y="164"/>
                  </a:cubicBezTo>
                  <a:cubicBezTo>
                    <a:pt x="57" y="163"/>
                    <a:pt x="22" y="181"/>
                    <a:pt x="2" y="122"/>
                  </a:cubicBezTo>
                  <a:cubicBezTo>
                    <a:pt x="3" y="79"/>
                    <a:pt x="0" y="75"/>
                    <a:pt x="10" y="46"/>
                  </a:cubicBezTo>
                  <a:cubicBezTo>
                    <a:pt x="15" y="32"/>
                    <a:pt x="36" y="12"/>
                    <a:pt x="36" y="0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7" name="Groupe 36"/>
          <p:cNvGrpSpPr>
            <a:grpSpLocks noChangeAspect="1"/>
          </p:cNvGrpSpPr>
          <p:nvPr/>
        </p:nvGrpSpPr>
        <p:grpSpPr>
          <a:xfrm>
            <a:off x="2133600" y="1962600"/>
            <a:ext cx="4800000" cy="3600000"/>
            <a:chOff x="247650" y="3771900"/>
            <a:chExt cx="3888000" cy="2916000"/>
          </a:xfrm>
        </p:grpSpPr>
        <p:pic>
          <p:nvPicPr>
            <p:cNvPr id="41" name="Picture 47" descr="C:\Users\Public\Documents\Cours\VIBOT\France\Medical Imaging\Project\Matlab\Results\bmp\Patient313\Correction_normalization\ImageComb12.bmp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7650" y="3771900"/>
              <a:ext cx="3888000" cy="2916000"/>
            </a:xfrm>
            <a:prstGeom prst="rect">
              <a:avLst/>
            </a:prstGeom>
            <a:noFill/>
          </p:spPr>
        </p:pic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1978025" y="5035550"/>
              <a:ext cx="395288" cy="455613"/>
            </a:xfrm>
            <a:custGeom>
              <a:avLst/>
              <a:gdLst/>
              <a:ahLst/>
              <a:cxnLst>
                <a:cxn ang="0">
                  <a:pos x="90" y="6"/>
                </a:cxn>
                <a:cxn ang="0">
                  <a:pos x="158" y="8"/>
                </a:cxn>
                <a:cxn ang="0">
                  <a:pos x="188" y="22"/>
                </a:cxn>
                <a:cxn ang="0">
                  <a:pos x="202" y="42"/>
                </a:cxn>
                <a:cxn ang="0">
                  <a:pos x="220" y="84"/>
                </a:cxn>
                <a:cxn ang="0">
                  <a:pos x="222" y="104"/>
                </a:cxn>
                <a:cxn ang="0">
                  <a:pos x="228" y="122"/>
                </a:cxn>
                <a:cxn ang="0">
                  <a:pos x="226" y="268"/>
                </a:cxn>
                <a:cxn ang="0">
                  <a:pos x="186" y="282"/>
                </a:cxn>
                <a:cxn ang="0">
                  <a:pos x="78" y="272"/>
                </a:cxn>
                <a:cxn ang="0">
                  <a:pos x="14" y="246"/>
                </a:cxn>
                <a:cxn ang="0">
                  <a:pos x="4" y="228"/>
                </a:cxn>
                <a:cxn ang="0">
                  <a:pos x="32" y="96"/>
                </a:cxn>
                <a:cxn ang="0">
                  <a:pos x="42" y="78"/>
                </a:cxn>
                <a:cxn ang="0">
                  <a:pos x="52" y="46"/>
                </a:cxn>
                <a:cxn ang="0">
                  <a:pos x="56" y="32"/>
                </a:cxn>
                <a:cxn ang="0">
                  <a:pos x="64" y="20"/>
                </a:cxn>
                <a:cxn ang="0">
                  <a:pos x="82" y="0"/>
                </a:cxn>
                <a:cxn ang="0">
                  <a:pos x="90" y="6"/>
                </a:cxn>
              </a:cxnLst>
              <a:rect l="0" t="0" r="r" b="b"/>
              <a:pathLst>
                <a:path w="249" h="287">
                  <a:moveTo>
                    <a:pt x="90" y="6"/>
                  </a:moveTo>
                  <a:cubicBezTo>
                    <a:pt x="113" y="7"/>
                    <a:pt x="135" y="6"/>
                    <a:pt x="158" y="8"/>
                  </a:cubicBezTo>
                  <a:cubicBezTo>
                    <a:pt x="169" y="9"/>
                    <a:pt x="188" y="22"/>
                    <a:pt x="188" y="22"/>
                  </a:cubicBezTo>
                  <a:cubicBezTo>
                    <a:pt x="198" y="37"/>
                    <a:pt x="193" y="30"/>
                    <a:pt x="202" y="42"/>
                  </a:cubicBezTo>
                  <a:cubicBezTo>
                    <a:pt x="207" y="56"/>
                    <a:pt x="212" y="71"/>
                    <a:pt x="220" y="84"/>
                  </a:cubicBezTo>
                  <a:cubicBezTo>
                    <a:pt x="221" y="91"/>
                    <a:pt x="221" y="97"/>
                    <a:pt x="222" y="104"/>
                  </a:cubicBezTo>
                  <a:cubicBezTo>
                    <a:pt x="223" y="110"/>
                    <a:pt x="228" y="122"/>
                    <a:pt x="228" y="122"/>
                  </a:cubicBezTo>
                  <a:cubicBezTo>
                    <a:pt x="231" y="159"/>
                    <a:pt x="249" y="249"/>
                    <a:pt x="226" y="268"/>
                  </a:cubicBezTo>
                  <a:cubicBezTo>
                    <a:pt x="216" y="276"/>
                    <a:pt x="199" y="279"/>
                    <a:pt x="186" y="282"/>
                  </a:cubicBezTo>
                  <a:cubicBezTo>
                    <a:pt x="92" y="280"/>
                    <a:pt x="123" y="287"/>
                    <a:pt x="78" y="272"/>
                  </a:cubicBezTo>
                  <a:cubicBezTo>
                    <a:pt x="60" y="254"/>
                    <a:pt x="34" y="259"/>
                    <a:pt x="14" y="246"/>
                  </a:cubicBezTo>
                  <a:cubicBezTo>
                    <a:pt x="12" y="239"/>
                    <a:pt x="4" y="228"/>
                    <a:pt x="4" y="228"/>
                  </a:cubicBezTo>
                  <a:cubicBezTo>
                    <a:pt x="5" y="191"/>
                    <a:pt x="0" y="128"/>
                    <a:pt x="32" y="96"/>
                  </a:cubicBezTo>
                  <a:cubicBezTo>
                    <a:pt x="36" y="85"/>
                    <a:pt x="33" y="92"/>
                    <a:pt x="42" y="78"/>
                  </a:cubicBezTo>
                  <a:cubicBezTo>
                    <a:pt x="47" y="71"/>
                    <a:pt x="49" y="54"/>
                    <a:pt x="52" y="46"/>
                  </a:cubicBezTo>
                  <a:cubicBezTo>
                    <a:pt x="53" y="43"/>
                    <a:pt x="54" y="35"/>
                    <a:pt x="56" y="32"/>
                  </a:cubicBezTo>
                  <a:cubicBezTo>
                    <a:pt x="58" y="28"/>
                    <a:pt x="64" y="20"/>
                    <a:pt x="64" y="20"/>
                  </a:cubicBezTo>
                  <a:cubicBezTo>
                    <a:pt x="67" y="8"/>
                    <a:pt x="71" y="4"/>
                    <a:pt x="82" y="0"/>
                  </a:cubicBezTo>
                  <a:cubicBezTo>
                    <a:pt x="88" y="2"/>
                    <a:pt x="90" y="8"/>
                    <a:pt x="90" y="6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43" name="Freeform 27"/>
            <p:cNvSpPr>
              <a:spLocks/>
            </p:cNvSpPr>
            <p:nvPr/>
          </p:nvSpPr>
          <p:spPr bwMode="auto">
            <a:xfrm>
              <a:off x="1960563" y="5165725"/>
              <a:ext cx="214312" cy="295275"/>
            </a:xfrm>
            <a:custGeom>
              <a:avLst/>
              <a:gdLst/>
              <a:ahLst/>
              <a:cxnLst>
                <a:cxn ang="0">
                  <a:pos x="53" y="2"/>
                </a:cxn>
                <a:cxn ang="0">
                  <a:pos x="99" y="10"/>
                </a:cxn>
                <a:cxn ang="0">
                  <a:pos x="123" y="72"/>
                </a:cxn>
                <a:cxn ang="0">
                  <a:pos x="135" y="120"/>
                </a:cxn>
                <a:cxn ang="0">
                  <a:pos x="133" y="176"/>
                </a:cxn>
                <a:cxn ang="0">
                  <a:pos x="119" y="186"/>
                </a:cxn>
                <a:cxn ang="0">
                  <a:pos x="79" y="184"/>
                </a:cxn>
                <a:cxn ang="0">
                  <a:pos x="25" y="154"/>
                </a:cxn>
                <a:cxn ang="0">
                  <a:pos x="31" y="44"/>
                </a:cxn>
                <a:cxn ang="0">
                  <a:pos x="47" y="16"/>
                </a:cxn>
                <a:cxn ang="0">
                  <a:pos x="57" y="8"/>
                </a:cxn>
                <a:cxn ang="0">
                  <a:pos x="53" y="2"/>
                </a:cxn>
              </a:cxnLst>
              <a:rect l="0" t="0" r="r" b="b"/>
              <a:pathLst>
                <a:path w="135" h="186">
                  <a:moveTo>
                    <a:pt x="53" y="2"/>
                  </a:moveTo>
                  <a:cubicBezTo>
                    <a:pt x="76" y="3"/>
                    <a:pt x="84" y="0"/>
                    <a:pt x="99" y="10"/>
                  </a:cubicBezTo>
                  <a:cubicBezTo>
                    <a:pt x="103" y="31"/>
                    <a:pt x="111" y="54"/>
                    <a:pt x="123" y="72"/>
                  </a:cubicBezTo>
                  <a:cubicBezTo>
                    <a:pt x="125" y="88"/>
                    <a:pt x="130" y="105"/>
                    <a:pt x="135" y="120"/>
                  </a:cubicBezTo>
                  <a:cubicBezTo>
                    <a:pt x="134" y="139"/>
                    <a:pt x="134" y="157"/>
                    <a:pt x="133" y="176"/>
                  </a:cubicBezTo>
                  <a:cubicBezTo>
                    <a:pt x="133" y="182"/>
                    <a:pt x="119" y="186"/>
                    <a:pt x="119" y="186"/>
                  </a:cubicBezTo>
                  <a:cubicBezTo>
                    <a:pt x="106" y="185"/>
                    <a:pt x="92" y="185"/>
                    <a:pt x="79" y="184"/>
                  </a:cubicBezTo>
                  <a:cubicBezTo>
                    <a:pt x="75" y="184"/>
                    <a:pt x="32" y="159"/>
                    <a:pt x="25" y="154"/>
                  </a:cubicBezTo>
                  <a:cubicBezTo>
                    <a:pt x="14" y="122"/>
                    <a:pt x="0" y="65"/>
                    <a:pt x="31" y="44"/>
                  </a:cubicBezTo>
                  <a:cubicBezTo>
                    <a:pt x="38" y="33"/>
                    <a:pt x="42" y="30"/>
                    <a:pt x="47" y="16"/>
                  </a:cubicBezTo>
                  <a:cubicBezTo>
                    <a:pt x="48" y="12"/>
                    <a:pt x="56" y="12"/>
                    <a:pt x="57" y="8"/>
                  </a:cubicBezTo>
                  <a:cubicBezTo>
                    <a:pt x="58" y="6"/>
                    <a:pt x="54" y="4"/>
                    <a:pt x="53" y="2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4" name="Groupe 43"/>
          <p:cNvGrpSpPr>
            <a:grpSpLocks noChangeAspect="1"/>
          </p:cNvGrpSpPr>
          <p:nvPr/>
        </p:nvGrpSpPr>
        <p:grpSpPr>
          <a:xfrm>
            <a:off x="2134200" y="1981200"/>
            <a:ext cx="4800000" cy="3600000"/>
            <a:chOff x="4562475" y="3762375"/>
            <a:chExt cx="3892800" cy="2919600"/>
          </a:xfrm>
        </p:grpSpPr>
        <p:pic>
          <p:nvPicPr>
            <p:cNvPr id="45" name="Picture 48" descr="C:\Users\Public\Documents\Cours\VIBOT\France\Medical Imaging\Project\Matlab\Results\bmp\Patient313\Correction_normalization\ImageComb13.bmp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62475" y="3762375"/>
              <a:ext cx="3892800" cy="2919600"/>
            </a:xfrm>
            <a:prstGeom prst="rect">
              <a:avLst/>
            </a:prstGeom>
            <a:noFill/>
          </p:spPr>
        </p:pic>
        <p:sp>
          <p:nvSpPr>
            <p:cNvPr id="46" name="Freeform 23"/>
            <p:cNvSpPr>
              <a:spLocks/>
            </p:cNvSpPr>
            <p:nvPr/>
          </p:nvSpPr>
          <p:spPr bwMode="auto">
            <a:xfrm>
              <a:off x="6294438" y="5097463"/>
              <a:ext cx="444500" cy="363537"/>
            </a:xfrm>
            <a:custGeom>
              <a:avLst/>
              <a:gdLst/>
              <a:ahLst/>
              <a:cxnLst>
                <a:cxn ang="0">
                  <a:pos x="51" y="19"/>
                </a:cxn>
                <a:cxn ang="0">
                  <a:pos x="107" y="9"/>
                </a:cxn>
                <a:cxn ang="0">
                  <a:pos x="193" y="13"/>
                </a:cxn>
                <a:cxn ang="0">
                  <a:pos x="205" y="19"/>
                </a:cxn>
                <a:cxn ang="0">
                  <a:pos x="213" y="43"/>
                </a:cxn>
                <a:cxn ang="0">
                  <a:pos x="225" y="51"/>
                </a:cxn>
                <a:cxn ang="0">
                  <a:pos x="237" y="65"/>
                </a:cxn>
                <a:cxn ang="0">
                  <a:pos x="267" y="137"/>
                </a:cxn>
                <a:cxn ang="0">
                  <a:pos x="213" y="229"/>
                </a:cxn>
                <a:cxn ang="0">
                  <a:pos x="81" y="227"/>
                </a:cxn>
                <a:cxn ang="0">
                  <a:pos x="49" y="223"/>
                </a:cxn>
                <a:cxn ang="0">
                  <a:pos x="31" y="213"/>
                </a:cxn>
                <a:cxn ang="0">
                  <a:pos x="21" y="201"/>
                </a:cxn>
                <a:cxn ang="0">
                  <a:pos x="17" y="189"/>
                </a:cxn>
                <a:cxn ang="0">
                  <a:pos x="31" y="77"/>
                </a:cxn>
                <a:cxn ang="0">
                  <a:pos x="49" y="47"/>
                </a:cxn>
                <a:cxn ang="0">
                  <a:pos x="51" y="19"/>
                </a:cxn>
              </a:cxnLst>
              <a:rect l="0" t="0" r="r" b="b"/>
              <a:pathLst>
                <a:path w="280" h="229">
                  <a:moveTo>
                    <a:pt x="51" y="19"/>
                  </a:moveTo>
                  <a:cubicBezTo>
                    <a:pt x="68" y="8"/>
                    <a:pt x="88" y="10"/>
                    <a:pt x="107" y="9"/>
                  </a:cubicBezTo>
                  <a:cubicBezTo>
                    <a:pt x="134" y="0"/>
                    <a:pt x="165" y="9"/>
                    <a:pt x="193" y="13"/>
                  </a:cubicBezTo>
                  <a:cubicBezTo>
                    <a:pt x="196" y="14"/>
                    <a:pt x="203" y="16"/>
                    <a:pt x="205" y="19"/>
                  </a:cubicBezTo>
                  <a:cubicBezTo>
                    <a:pt x="206" y="21"/>
                    <a:pt x="210" y="41"/>
                    <a:pt x="213" y="43"/>
                  </a:cubicBezTo>
                  <a:cubicBezTo>
                    <a:pt x="217" y="46"/>
                    <a:pt x="225" y="51"/>
                    <a:pt x="225" y="51"/>
                  </a:cubicBezTo>
                  <a:cubicBezTo>
                    <a:pt x="230" y="58"/>
                    <a:pt x="229" y="62"/>
                    <a:pt x="237" y="65"/>
                  </a:cubicBezTo>
                  <a:cubicBezTo>
                    <a:pt x="255" y="83"/>
                    <a:pt x="259" y="113"/>
                    <a:pt x="267" y="137"/>
                  </a:cubicBezTo>
                  <a:cubicBezTo>
                    <a:pt x="265" y="224"/>
                    <a:pt x="280" y="224"/>
                    <a:pt x="213" y="229"/>
                  </a:cubicBezTo>
                  <a:cubicBezTo>
                    <a:pt x="169" y="228"/>
                    <a:pt x="125" y="228"/>
                    <a:pt x="81" y="227"/>
                  </a:cubicBezTo>
                  <a:cubicBezTo>
                    <a:pt x="75" y="227"/>
                    <a:pt x="57" y="225"/>
                    <a:pt x="49" y="223"/>
                  </a:cubicBezTo>
                  <a:cubicBezTo>
                    <a:pt x="42" y="222"/>
                    <a:pt x="31" y="213"/>
                    <a:pt x="31" y="213"/>
                  </a:cubicBezTo>
                  <a:cubicBezTo>
                    <a:pt x="28" y="209"/>
                    <a:pt x="24" y="206"/>
                    <a:pt x="21" y="201"/>
                  </a:cubicBezTo>
                  <a:cubicBezTo>
                    <a:pt x="19" y="197"/>
                    <a:pt x="17" y="189"/>
                    <a:pt x="17" y="189"/>
                  </a:cubicBezTo>
                  <a:cubicBezTo>
                    <a:pt x="18" y="151"/>
                    <a:pt x="0" y="98"/>
                    <a:pt x="31" y="77"/>
                  </a:cubicBezTo>
                  <a:cubicBezTo>
                    <a:pt x="38" y="67"/>
                    <a:pt x="40" y="56"/>
                    <a:pt x="49" y="47"/>
                  </a:cubicBezTo>
                  <a:cubicBezTo>
                    <a:pt x="51" y="40"/>
                    <a:pt x="62" y="19"/>
                    <a:pt x="51" y="19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47" name="Freeform 24"/>
            <p:cNvSpPr>
              <a:spLocks/>
            </p:cNvSpPr>
            <p:nvPr/>
          </p:nvSpPr>
          <p:spPr bwMode="auto">
            <a:xfrm>
              <a:off x="6300788" y="5157788"/>
              <a:ext cx="246062" cy="296862"/>
            </a:xfrm>
            <a:custGeom>
              <a:avLst/>
              <a:gdLst/>
              <a:ahLst/>
              <a:cxnLst>
                <a:cxn ang="0">
                  <a:pos x="53" y="5"/>
                </a:cxn>
                <a:cxn ang="0">
                  <a:pos x="133" y="15"/>
                </a:cxn>
                <a:cxn ang="0">
                  <a:pos x="147" y="33"/>
                </a:cxn>
                <a:cxn ang="0">
                  <a:pos x="153" y="53"/>
                </a:cxn>
                <a:cxn ang="0">
                  <a:pos x="135" y="93"/>
                </a:cxn>
                <a:cxn ang="0">
                  <a:pos x="127" y="111"/>
                </a:cxn>
                <a:cxn ang="0">
                  <a:pos x="107" y="185"/>
                </a:cxn>
                <a:cxn ang="0">
                  <a:pos x="53" y="173"/>
                </a:cxn>
                <a:cxn ang="0">
                  <a:pos x="29" y="163"/>
                </a:cxn>
                <a:cxn ang="0">
                  <a:pos x="13" y="139"/>
                </a:cxn>
                <a:cxn ang="0">
                  <a:pos x="35" y="35"/>
                </a:cxn>
                <a:cxn ang="0">
                  <a:pos x="53" y="5"/>
                </a:cxn>
              </a:cxnLst>
              <a:rect l="0" t="0" r="r" b="b"/>
              <a:pathLst>
                <a:path w="155" h="187">
                  <a:moveTo>
                    <a:pt x="53" y="5"/>
                  </a:moveTo>
                  <a:cubicBezTo>
                    <a:pt x="76" y="6"/>
                    <a:pt x="111" y="0"/>
                    <a:pt x="133" y="15"/>
                  </a:cubicBezTo>
                  <a:cubicBezTo>
                    <a:pt x="143" y="29"/>
                    <a:pt x="138" y="24"/>
                    <a:pt x="147" y="33"/>
                  </a:cubicBezTo>
                  <a:cubicBezTo>
                    <a:pt x="152" y="48"/>
                    <a:pt x="150" y="41"/>
                    <a:pt x="153" y="53"/>
                  </a:cubicBezTo>
                  <a:cubicBezTo>
                    <a:pt x="151" y="85"/>
                    <a:pt x="155" y="80"/>
                    <a:pt x="135" y="93"/>
                  </a:cubicBezTo>
                  <a:cubicBezTo>
                    <a:pt x="131" y="98"/>
                    <a:pt x="127" y="111"/>
                    <a:pt x="127" y="111"/>
                  </a:cubicBezTo>
                  <a:cubicBezTo>
                    <a:pt x="125" y="165"/>
                    <a:pt x="142" y="173"/>
                    <a:pt x="107" y="185"/>
                  </a:cubicBezTo>
                  <a:cubicBezTo>
                    <a:pt x="74" y="183"/>
                    <a:pt x="75" y="187"/>
                    <a:pt x="53" y="173"/>
                  </a:cubicBezTo>
                  <a:cubicBezTo>
                    <a:pt x="46" y="168"/>
                    <a:pt x="29" y="163"/>
                    <a:pt x="29" y="163"/>
                  </a:cubicBezTo>
                  <a:cubicBezTo>
                    <a:pt x="23" y="154"/>
                    <a:pt x="16" y="149"/>
                    <a:pt x="13" y="139"/>
                  </a:cubicBezTo>
                  <a:cubicBezTo>
                    <a:pt x="14" y="97"/>
                    <a:pt x="0" y="59"/>
                    <a:pt x="35" y="35"/>
                  </a:cubicBezTo>
                  <a:cubicBezTo>
                    <a:pt x="38" y="25"/>
                    <a:pt x="47" y="14"/>
                    <a:pt x="53" y="5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/>
      <p:bldP spid="12" grpId="1"/>
      <p:bldP spid="13" grpId="0"/>
      <p:bldP spid="13" grpId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16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Results</a:t>
            </a:r>
            <a:br>
              <a:rPr lang="en-US" sz="3200" dirty="0" smtClean="0"/>
            </a:br>
            <a:r>
              <a:rPr lang="en-US" sz="2400" dirty="0" smtClean="0"/>
              <a:t>Patient 405 – without muscle normalization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11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12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13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14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15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36" name="Groupe 35"/>
          <p:cNvGrpSpPr>
            <a:grpSpLocks noChangeAspect="1"/>
          </p:cNvGrpSpPr>
          <p:nvPr/>
        </p:nvGrpSpPr>
        <p:grpSpPr>
          <a:xfrm>
            <a:off x="2362734" y="1981200"/>
            <a:ext cx="4266666" cy="3600000"/>
            <a:chOff x="190500" y="895350"/>
            <a:chExt cx="2808000" cy="2369250"/>
          </a:xfrm>
        </p:grpSpPr>
        <p:pic>
          <p:nvPicPr>
            <p:cNvPr id="37" name="Picture 30" descr="C:\Users\Public\Documents\Cours\VIBOT\France\Medical Imaging\Project\Matlab\Results\bmp\Patient405\Basic\ImageComb11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0500" y="895350"/>
              <a:ext cx="2808000" cy="2369250"/>
            </a:xfrm>
            <a:prstGeom prst="rect">
              <a:avLst/>
            </a:prstGeom>
            <a:noFill/>
          </p:spPr>
        </p:pic>
        <p:sp>
          <p:nvSpPr>
            <p:cNvPr id="38" name="Freeform 11"/>
            <p:cNvSpPr>
              <a:spLocks/>
            </p:cNvSpPr>
            <p:nvPr/>
          </p:nvSpPr>
          <p:spPr bwMode="auto">
            <a:xfrm>
              <a:off x="1403350" y="1993900"/>
              <a:ext cx="479425" cy="411163"/>
            </a:xfrm>
            <a:custGeom>
              <a:avLst/>
              <a:gdLst/>
              <a:ahLst/>
              <a:cxnLst>
                <a:cxn ang="0">
                  <a:pos x="86" y="12"/>
                </a:cxn>
                <a:cxn ang="0">
                  <a:pos x="38" y="18"/>
                </a:cxn>
                <a:cxn ang="0">
                  <a:pos x="12" y="44"/>
                </a:cxn>
                <a:cxn ang="0">
                  <a:pos x="2" y="68"/>
                </a:cxn>
                <a:cxn ang="0">
                  <a:pos x="0" y="74"/>
                </a:cxn>
                <a:cxn ang="0">
                  <a:pos x="2" y="186"/>
                </a:cxn>
                <a:cxn ang="0">
                  <a:pos x="100" y="214"/>
                </a:cxn>
                <a:cxn ang="0">
                  <a:pos x="160" y="228"/>
                </a:cxn>
                <a:cxn ang="0">
                  <a:pos x="178" y="236"/>
                </a:cxn>
                <a:cxn ang="0">
                  <a:pos x="214" y="238"/>
                </a:cxn>
                <a:cxn ang="0">
                  <a:pos x="224" y="258"/>
                </a:cxn>
                <a:cxn ang="0">
                  <a:pos x="250" y="256"/>
                </a:cxn>
                <a:cxn ang="0">
                  <a:pos x="280" y="210"/>
                </a:cxn>
                <a:cxn ang="0">
                  <a:pos x="288" y="192"/>
                </a:cxn>
                <a:cxn ang="0">
                  <a:pos x="274" y="72"/>
                </a:cxn>
                <a:cxn ang="0">
                  <a:pos x="254" y="52"/>
                </a:cxn>
                <a:cxn ang="0">
                  <a:pos x="234" y="32"/>
                </a:cxn>
                <a:cxn ang="0">
                  <a:pos x="174" y="0"/>
                </a:cxn>
                <a:cxn ang="0">
                  <a:pos x="108" y="2"/>
                </a:cxn>
                <a:cxn ang="0">
                  <a:pos x="64" y="14"/>
                </a:cxn>
              </a:cxnLst>
              <a:rect l="0" t="0" r="r" b="b"/>
              <a:pathLst>
                <a:path w="302" h="259">
                  <a:moveTo>
                    <a:pt x="86" y="12"/>
                  </a:moveTo>
                  <a:cubicBezTo>
                    <a:pt x="67" y="13"/>
                    <a:pt x="55" y="15"/>
                    <a:pt x="38" y="18"/>
                  </a:cubicBezTo>
                  <a:cubicBezTo>
                    <a:pt x="26" y="26"/>
                    <a:pt x="22" y="34"/>
                    <a:pt x="12" y="44"/>
                  </a:cubicBezTo>
                  <a:cubicBezTo>
                    <a:pt x="9" y="53"/>
                    <a:pt x="5" y="59"/>
                    <a:pt x="2" y="68"/>
                  </a:cubicBezTo>
                  <a:cubicBezTo>
                    <a:pt x="1" y="70"/>
                    <a:pt x="0" y="74"/>
                    <a:pt x="0" y="74"/>
                  </a:cubicBezTo>
                  <a:cubicBezTo>
                    <a:pt x="1" y="111"/>
                    <a:pt x="0" y="149"/>
                    <a:pt x="2" y="186"/>
                  </a:cubicBezTo>
                  <a:cubicBezTo>
                    <a:pt x="4" y="229"/>
                    <a:pt x="86" y="214"/>
                    <a:pt x="100" y="214"/>
                  </a:cubicBezTo>
                  <a:cubicBezTo>
                    <a:pt x="121" y="216"/>
                    <a:pt x="140" y="221"/>
                    <a:pt x="160" y="228"/>
                  </a:cubicBezTo>
                  <a:cubicBezTo>
                    <a:pt x="166" y="230"/>
                    <a:pt x="172" y="235"/>
                    <a:pt x="178" y="236"/>
                  </a:cubicBezTo>
                  <a:cubicBezTo>
                    <a:pt x="190" y="237"/>
                    <a:pt x="202" y="237"/>
                    <a:pt x="214" y="238"/>
                  </a:cubicBezTo>
                  <a:cubicBezTo>
                    <a:pt x="217" y="247"/>
                    <a:pt x="216" y="253"/>
                    <a:pt x="224" y="258"/>
                  </a:cubicBezTo>
                  <a:cubicBezTo>
                    <a:pt x="233" y="257"/>
                    <a:pt x="242" y="259"/>
                    <a:pt x="250" y="256"/>
                  </a:cubicBezTo>
                  <a:cubicBezTo>
                    <a:pt x="260" y="252"/>
                    <a:pt x="268" y="218"/>
                    <a:pt x="280" y="210"/>
                  </a:cubicBezTo>
                  <a:cubicBezTo>
                    <a:pt x="284" y="205"/>
                    <a:pt x="288" y="192"/>
                    <a:pt x="288" y="192"/>
                  </a:cubicBezTo>
                  <a:cubicBezTo>
                    <a:pt x="288" y="176"/>
                    <a:pt x="302" y="91"/>
                    <a:pt x="274" y="72"/>
                  </a:cubicBezTo>
                  <a:cubicBezTo>
                    <a:pt x="269" y="65"/>
                    <a:pt x="261" y="57"/>
                    <a:pt x="254" y="52"/>
                  </a:cubicBezTo>
                  <a:cubicBezTo>
                    <a:pt x="249" y="45"/>
                    <a:pt x="241" y="37"/>
                    <a:pt x="234" y="32"/>
                  </a:cubicBezTo>
                  <a:cubicBezTo>
                    <a:pt x="229" y="17"/>
                    <a:pt x="189" y="3"/>
                    <a:pt x="174" y="0"/>
                  </a:cubicBezTo>
                  <a:cubicBezTo>
                    <a:pt x="152" y="1"/>
                    <a:pt x="130" y="0"/>
                    <a:pt x="108" y="2"/>
                  </a:cubicBezTo>
                  <a:cubicBezTo>
                    <a:pt x="93" y="3"/>
                    <a:pt x="78" y="14"/>
                    <a:pt x="64" y="14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39" name="Freeform 12"/>
            <p:cNvSpPr>
              <a:spLocks/>
            </p:cNvSpPr>
            <p:nvPr/>
          </p:nvSpPr>
          <p:spPr bwMode="auto">
            <a:xfrm>
              <a:off x="1606550" y="2120900"/>
              <a:ext cx="239713" cy="276225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114" y="2"/>
                </a:cxn>
                <a:cxn ang="0">
                  <a:pos x="102" y="10"/>
                </a:cxn>
                <a:cxn ang="0">
                  <a:pos x="50" y="54"/>
                </a:cxn>
                <a:cxn ang="0">
                  <a:pos x="26" y="70"/>
                </a:cxn>
                <a:cxn ang="0">
                  <a:pos x="14" y="78"/>
                </a:cxn>
                <a:cxn ang="0">
                  <a:pos x="6" y="90"/>
                </a:cxn>
                <a:cxn ang="0">
                  <a:pos x="2" y="102"/>
                </a:cxn>
                <a:cxn ang="0">
                  <a:pos x="4" y="134"/>
                </a:cxn>
                <a:cxn ang="0">
                  <a:pos x="22" y="140"/>
                </a:cxn>
                <a:cxn ang="0">
                  <a:pos x="90" y="156"/>
                </a:cxn>
                <a:cxn ang="0">
                  <a:pos x="100" y="174"/>
                </a:cxn>
                <a:cxn ang="0">
                  <a:pos x="116" y="172"/>
                </a:cxn>
                <a:cxn ang="0">
                  <a:pos x="128" y="164"/>
                </a:cxn>
                <a:cxn ang="0">
                  <a:pos x="150" y="104"/>
                </a:cxn>
                <a:cxn ang="0">
                  <a:pos x="148" y="12"/>
                </a:cxn>
                <a:cxn ang="0">
                  <a:pos x="144" y="0"/>
                </a:cxn>
              </a:cxnLst>
              <a:rect l="0" t="0" r="r" b="b"/>
              <a:pathLst>
                <a:path w="151" h="174">
                  <a:moveTo>
                    <a:pt x="144" y="0"/>
                  </a:moveTo>
                  <a:cubicBezTo>
                    <a:pt x="134" y="1"/>
                    <a:pt x="124" y="0"/>
                    <a:pt x="114" y="2"/>
                  </a:cubicBezTo>
                  <a:cubicBezTo>
                    <a:pt x="109" y="3"/>
                    <a:pt x="102" y="10"/>
                    <a:pt x="102" y="10"/>
                  </a:cubicBezTo>
                  <a:cubicBezTo>
                    <a:pt x="85" y="36"/>
                    <a:pt x="85" y="50"/>
                    <a:pt x="50" y="54"/>
                  </a:cubicBezTo>
                  <a:cubicBezTo>
                    <a:pt x="40" y="57"/>
                    <a:pt x="34" y="64"/>
                    <a:pt x="26" y="70"/>
                  </a:cubicBezTo>
                  <a:cubicBezTo>
                    <a:pt x="22" y="73"/>
                    <a:pt x="14" y="78"/>
                    <a:pt x="14" y="78"/>
                  </a:cubicBezTo>
                  <a:cubicBezTo>
                    <a:pt x="11" y="82"/>
                    <a:pt x="8" y="85"/>
                    <a:pt x="6" y="90"/>
                  </a:cubicBezTo>
                  <a:cubicBezTo>
                    <a:pt x="5" y="94"/>
                    <a:pt x="2" y="102"/>
                    <a:pt x="2" y="102"/>
                  </a:cubicBezTo>
                  <a:cubicBezTo>
                    <a:pt x="3" y="113"/>
                    <a:pt x="0" y="124"/>
                    <a:pt x="4" y="134"/>
                  </a:cubicBezTo>
                  <a:cubicBezTo>
                    <a:pt x="4" y="134"/>
                    <a:pt x="19" y="139"/>
                    <a:pt x="22" y="140"/>
                  </a:cubicBezTo>
                  <a:cubicBezTo>
                    <a:pt x="46" y="148"/>
                    <a:pt x="65" y="154"/>
                    <a:pt x="90" y="156"/>
                  </a:cubicBezTo>
                  <a:cubicBezTo>
                    <a:pt x="93" y="164"/>
                    <a:pt x="92" y="169"/>
                    <a:pt x="100" y="174"/>
                  </a:cubicBezTo>
                  <a:cubicBezTo>
                    <a:pt x="105" y="173"/>
                    <a:pt x="111" y="174"/>
                    <a:pt x="116" y="172"/>
                  </a:cubicBezTo>
                  <a:cubicBezTo>
                    <a:pt x="121" y="170"/>
                    <a:pt x="128" y="164"/>
                    <a:pt x="128" y="164"/>
                  </a:cubicBezTo>
                  <a:cubicBezTo>
                    <a:pt x="135" y="143"/>
                    <a:pt x="145" y="126"/>
                    <a:pt x="150" y="104"/>
                  </a:cubicBezTo>
                  <a:cubicBezTo>
                    <a:pt x="149" y="73"/>
                    <a:pt x="151" y="43"/>
                    <a:pt x="148" y="12"/>
                  </a:cubicBezTo>
                  <a:cubicBezTo>
                    <a:pt x="147" y="2"/>
                    <a:pt x="123" y="16"/>
                    <a:pt x="144" y="0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0" name="Groupe 39"/>
          <p:cNvGrpSpPr>
            <a:grpSpLocks noChangeAspect="1"/>
          </p:cNvGrpSpPr>
          <p:nvPr/>
        </p:nvGrpSpPr>
        <p:grpSpPr>
          <a:xfrm>
            <a:off x="2362200" y="1981200"/>
            <a:ext cx="4266667" cy="3600000"/>
            <a:chOff x="3200400" y="904875"/>
            <a:chExt cx="2808000" cy="2369250"/>
          </a:xfrm>
        </p:grpSpPr>
        <p:pic>
          <p:nvPicPr>
            <p:cNvPr id="41" name="Picture 31" descr="C:\Users\Public\Documents\Cours\VIBOT\France\Medical Imaging\Project\Matlab\Results\bmp\Patient405\Basic\ImageComb12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00400" y="904875"/>
              <a:ext cx="2808000" cy="2369250"/>
            </a:xfrm>
            <a:prstGeom prst="rect">
              <a:avLst/>
            </a:prstGeom>
            <a:noFill/>
          </p:spPr>
        </p:pic>
        <p:sp>
          <p:nvSpPr>
            <p:cNvPr id="42" name="Freeform 13"/>
            <p:cNvSpPr>
              <a:spLocks/>
            </p:cNvSpPr>
            <p:nvPr/>
          </p:nvSpPr>
          <p:spPr bwMode="auto">
            <a:xfrm>
              <a:off x="4424363" y="2012950"/>
              <a:ext cx="479425" cy="411163"/>
            </a:xfrm>
            <a:custGeom>
              <a:avLst/>
              <a:gdLst/>
              <a:ahLst/>
              <a:cxnLst>
                <a:cxn ang="0">
                  <a:pos x="86" y="12"/>
                </a:cxn>
                <a:cxn ang="0">
                  <a:pos x="38" y="18"/>
                </a:cxn>
                <a:cxn ang="0">
                  <a:pos x="12" y="44"/>
                </a:cxn>
                <a:cxn ang="0">
                  <a:pos x="2" y="68"/>
                </a:cxn>
                <a:cxn ang="0">
                  <a:pos x="0" y="74"/>
                </a:cxn>
                <a:cxn ang="0">
                  <a:pos x="2" y="186"/>
                </a:cxn>
                <a:cxn ang="0">
                  <a:pos x="100" y="214"/>
                </a:cxn>
                <a:cxn ang="0">
                  <a:pos x="160" y="228"/>
                </a:cxn>
                <a:cxn ang="0">
                  <a:pos x="178" y="236"/>
                </a:cxn>
                <a:cxn ang="0">
                  <a:pos x="214" y="238"/>
                </a:cxn>
                <a:cxn ang="0">
                  <a:pos x="224" y="258"/>
                </a:cxn>
                <a:cxn ang="0">
                  <a:pos x="250" y="256"/>
                </a:cxn>
                <a:cxn ang="0">
                  <a:pos x="280" y="210"/>
                </a:cxn>
                <a:cxn ang="0">
                  <a:pos x="288" y="192"/>
                </a:cxn>
                <a:cxn ang="0">
                  <a:pos x="274" y="72"/>
                </a:cxn>
                <a:cxn ang="0">
                  <a:pos x="254" y="52"/>
                </a:cxn>
                <a:cxn ang="0">
                  <a:pos x="234" y="32"/>
                </a:cxn>
                <a:cxn ang="0">
                  <a:pos x="174" y="0"/>
                </a:cxn>
                <a:cxn ang="0">
                  <a:pos x="108" y="2"/>
                </a:cxn>
                <a:cxn ang="0">
                  <a:pos x="64" y="14"/>
                </a:cxn>
              </a:cxnLst>
              <a:rect l="0" t="0" r="r" b="b"/>
              <a:pathLst>
                <a:path w="302" h="259">
                  <a:moveTo>
                    <a:pt x="86" y="12"/>
                  </a:moveTo>
                  <a:cubicBezTo>
                    <a:pt x="67" y="13"/>
                    <a:pt x="55" y="15"/>
                    <a:pt x="38" y="18"/>
                  </a:cubicBezTo>
                  <a:cubicBezTo>
                    <a:pt x="26" y="26"/>
                    <a:pt x="22" y="34"/>
                    <a:pt x="12" y="44"/>
                  </a:cubicBezTo>
                  <a:cubicBezTo>
                    <a:pt x="9" y="53"/>
                    <a:pt x="5" y="59"/>
                    <a:pt x="2" y="68"/>
                  </a:cubicBezTo>
                  <a:cubicBezTo>
                    <a:pt x="1" y="70"/>
                    <a:pt x="0" y="74"/>
                    <a:pt x="0" y="74"/>
                  </a:cubicBezTo>
                  <a:cubicBezTo>
                    <a:pt x="1" y="111"/>
                    <a:pt x="0" y="149"/>
                    <a:pt x="2" y="186"/>
                  </a:cubicBezTo>
                  <a:cubicBezTo>
                    <a:pt x="4" y="229"/>
                    <a:pt x="86" y="214"/>
                    <a:pt x="100" y="214"/>
                  </a:cubicBezTo>
                  <a:cubicBezTo>
                    <a:pt x="121" y="216"/>
                    <a:pt x="140" y="221"/>
                    <a:pt x="160" y="228"/>
                  </a:cubicBezTo>
                  <a:cubicBezTo>
                    <a:pt x="166" y="230"/>
                    <a:pt x="172" y="235"/>
                    <a:pt x="178" y="236"/>
                  </a:cubicBezTo>
                  <a:cubicBezTo>
                    <a:pt x="190" y="237"/>
                    <a:pt x="202" y="237"/>
                    <a:pt x="214" y="238"/>
                  </a:cubicBezTo>
                  <a:cubicBezTo>
                    <a:pt x="217" y="247"/>
                    <a:pt x="216" y="253"/>
                    <a:pt x="224" y="258"/>
                  </a:cubicBezTo>
                  <a:cubicBezTo>
                    <a:pt x="233" y="257"/>
                    <a:pt x="242" y="259"/>
                    <a:pt x="250" y="256"/>
                  </a:cubicBezTo>
                  <a:cubicBezTo>
                    <a:pt x="260" y="252"/>
                    <a:pt x="268" y="218"/>
                    <a:pt x="280" y="210"/>
                  </a:cubicBezTo>
                  <a:cubicBezTo>
                    <a:pt x="284" y="205"/>
                    <a:pt x="288" y="192"/>
                    <a:pt x="288" y="192"/>
                  </a:cubicBezTo>
                  <a:cubicBezTo>
                    <a:pt x="288" y="176"/>
                    <a:pt x="302" y="91"/>
                    <a:pt x="274" y="72"/>
                  </a:cubicBezTo>
                  <a:cubicBezTo>
                    <a:pt x="269" y="65"/>
                    <a:pt x="261" y="57"/>
                    <a:pt x="254" y="52"/>
                  </a:cubicBezTo>
                  <a:cubicBezTo>
                    <a:pt x="249" y="45"/>
                    <a:pt x="241" y="37"/>
                    <a:pt x="234" y="32"/>
                  </a:cubicBezTo>
                  <a:cubicBezTo>
                    <a:pt x="229" y="17"/>
                    <a:pt x="189" y="3"/>
                    <a:pt x="174" y="0"/>
                  </a:cubicBezTo>
                  <a:cubicBezTo>
                    <a:pt x="152" y="1"/>
                    <a:pt x="130" y="0"/>
                    <a:pt x="108" y="2"/>
                  </a:cubicBezTo>
                  <a:cubicBezTo>
                    <a:pt x="93" y="3"/>
                    <a:pt x="78" y="14"/>
                    <a:pt x="64" y="14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43" name="Freeform 14"/>
            <p:cNvSpPr>
              <a:spLocks/>
            </p:cNvSpPr>
            <p:nvPr/>
          </p:nvSpPr>
          <p:spPr bwMode="auto">
            <a:xfrm>
              <a:off x="4606925" y="2076450"/>
              <a:ext cx="293688" cy="339725"/>
            </a:xfrm>
            <a:custGeom>
              <a:avLst/>
              <a:gdLst/>
              <a:ahLst/>
              <a:cxnLst>
                <a:cxn ang="0">
                  <a:pos x="114" y="0"/>
                </a:cxn>
                <a:cxn ang="0">
                  <a:pos x="90" y="26"/>
                </a:cxn>
                <a:cxn ang="0">
                  <a:pos x="76" y="42"/>
                </a:cxn>
                <a:cxn ang="0">
                  <a:pos x="58" y="54"/>
                </a:cxn>
                <a:cxn ang="0">
                  <a:pos x="40" y="66"/>
                </a:cxn>
                <a:cxn ang="0">
                  <a:pos x="34" y="70"/>
                </a:cxn>
                <a:cxn ang="0">
                  <a:pos x="8" y="112"/>
                </a:cxn>
                <a:cxn ang="0">
                  <a:pos x="12" y="168"/>
                </a:cxn>
                <a:cxn ang="0">
                  <a:pos x="36" y="174"/>
                </a:cxn>
                <a:cxn ang="0">
                  <a:pos x="92" y="194"/>
                </a:cxn>
                <a:cxn ang="0">
                  <a:pos x="138" y="202"/>
                </a:cxn>
                <a:cxn ang="0">
                  <a:pos x="158" y="166"/>
                </a:cxn>
                <a:cxn ang="0">
                  <a:pos x="164" y="142"/>
                </a:cxn>
                <a:cxn ang="0">
                  <a:pos x="154" y="32"/>
                </a:cxn>
                <a:cxn ang="0">
                  <a:pos x="140" y="16"/>
                </a:cxn>
                <a:cxn ang="0">
                  <a:pos x="128" y="8"/>
                </a:cxn>
                <a:cxn ang="0">
                  <a:pos x="114" y="0"/>
                </a:cxn>
              </a:cxnLst>
              <a:rect l="0" t="0" r="r" b="b"/>
              <a:pathLst>
                <a:path w="185" h="214">
                  <a:moveTo>
                    <a:pt x="114" y="0"/>
                  </a:moveTo>
                  <a:cubicBezTo>
                    <a:pt x="110" y="21"/>
                    <a:pt x="114" y="23"/>
                    <a:pt x="90" y="26"/>
                  </a:cubicBezTo>
                  <a:cubicBezTo>
                    <a:pt x="84" y="30"/>
                    <a:pt x="82" y="38"/>
                    <a:pt x="76" y="42"/>
                  </a:cubicBezTo>
                  <a:cubicBezTo>
                    <a:pt x="70" y="46"/>
                    <a:pt x="64" y="50"/>
                    <a:pt x="58" y="54"/>
                  </a:cubicBezTo>
                  <a:cubicBezTo>
                    <a:pt x="52" y="58"/>
                    <a:pt x="46" y="62"/>
                    <a:pt x="40" y="66"/>
                  </a:cubicBezTo>
                  <a:cubicBezTo>
                    <a:pt x="38" y="67"/>
                    <a:pt x="34" y="70"/>
                    <a:pt x="34" y="70"/>
                  </a:cubicBezTo>
                  <a:cubicBezTo>
                    <a:pt x="25" y="84"/>
                    <a:pt x="13" y="96"/>
                    <a:pt x="8" y="112"/>
                  </a:cubicBezTo>
                  <a:cubicBezTo>
                    <a:pt x="9" y="131"/>
                    <a:pt x="0" y="153"/>
                    <a:pt x="12" y="168"/>
                  </a:cubicBezTo>
                  <a:cubicBezTo>
                    <a:pt x="17" y="175"/>
                    <a:pt x="30" y="173"/>
                    <a:pt x="36" y="174"/>
                  </a:cubicBezTo>
                  <a:cubicBezTo>
                    <a:pt x="58" y="177"/>
                    <a:pt x="72" y="187"/>
                    <a:pt x="92" y="194"/>
                  </a:cubicBezTo>
                  <a:cubicBezTo>
                    <a:pt x="99" y="214"/>
                    <a:pt x="119" y="203"/>
                    <a:pt x="138" y="202"/>
                  </a:cubicBezTo>
                  <a:cubicBezTo>
                    <a:pt x="146" y="190"/>
                    <a:pt x="150" y="178"/>
                    <a:pt x="158" y="166"/>
                  </a:cubicBezTo>
                  <a:cubicBezTo>
                    <a:pt x="160" y="158"/>
                    <a:pt x="161" y="150"/>
                    <a:pt x="164" y="142"/>
                  </a:cubicBezTo>
                  <a:cubicBezTo>
                    <a:pt x="163" y="105"/>
                    <a:pt x="185" y="52"/>
                    <a:pt x="154" y="32"/>
                  </a:cubicBezTo>
                  <a:cubicBezTo>
                    <a:pt x="150" y="27"/>
                    <a:pt x="145" y="20"/>
                    <a:pt x="140" y="16"/>
                  </a:cubicBezTo>
                  <a:cubicBezTo>
                    <a:pt x="136" y="13"/>
                    <a:pt x="128" y="8"/>
                    <a:pt x="128" y="8"/>
                  </a:cubicBezTo>
                  <a:cubicBezTo>
                    <a:pt x="124" y="2"/>
                    <a:pt x="122" y="0"/>
                    <a:pt x="114" y="0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4" name="Groupe 43"/>
          <p:cNvGrpSpPr>
            <a:grpSpLocks noChangeAspect="1"/>
          </p:cNvGrpSpPr>
          <p:nvPr/>
        </p:nvGrpSpPr>
        <p:grpSpPr>
          <a:xfrm>
            <a:off x="2362200" y="1981200"/>
            <a:ext cx="4266667" cy="3600000"/>
            <a:chOff x="6229350" y="904875"/>
            <a:chExt cx="2808000" cy="2369250"/>
          </a:xfrm>
        </p:grpSpPr>
        <p:pic>
          <p:nvPicPr>
            <p:cNvPr id="45" name="Picture 32" descr="C:\Users\Public\Documents\Cours\VIBOT\France\Medical Imaging\Project\Matlab\Results\bmp\Patient405\Basic\ImageComb13.bmp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29350" y="904875"/>
              <a:ext cx="2808000" cy="2369250"/>
            </a:xfrm>
            <a:prstGeom prst="rect">
              <a:avLst/>
            </a:prstGeom>
            <a:noFill/>
          </p:spPr>
        </p:pic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7423150" y="1981200"/>
              <a:ext cx="511175" cy="466725"/>
            </a:xfrm>
            <a:custGeom>
              <a:avLst/>
              <a:gdLst/>
              <a:ahLst/>
              <a:cxnLst>
                <a:cxn ang="0">
                  <a:pos x="18" y="110"/>
                </a:cxn>
                <a:cxn ang="0">
                  <a:pos x="36" y="60"/>
                </a:cxn>
                <a:cxn ang="0">
                  <a:pos x="52" y="44"/>
                </a:cxn>
                <a:cxn ang="0">
                  <a:pos x="114" y="6"/>
                </a:cxn>
                <a:cxn ang="0">
                  <a:pos x="238" y="38"/>
                </a:cxn>
                <a:cxn ang="0">
                  <a:pos x="272" y="78"/>
                </a:cxn>
                <a:cxn ang="0">
                  <a:pos x="282" y="96"/>
                </a:cxn>
                <a:cxn ang="0">
                  <a:pos x="286" y="108"/>
                </a:cxn>
                <a:cxn ang="0">
                  <a:pos x="274" y="282"/>
                </a:cxn>
                <a:cxn ang="0">
                  <a:pos x="258" y="294"/>
                </a:cxn>
                <a:cxn ang="0">
                  <a:pos x="218" y="280"/>
                </a:cxn>
                <a:cxn ang="0">
                  <a:pos x="206" y="264"/>
                </a:cxn>
                <a:cxn ang="0">
                  <a:pos x="190" y="248"/>
                </a:cxn>
                <a:cxn ang="0">
                  <a:pos x="170" y="232"/>
                </a:cxn>
                <a:cxn ang="0">
                  <a:pos x="118" y="234"/>
                </a:cxn>
                <a:cxn ang="0">
                  <a:pos x="82" y="256"/>
                </a:cxn>
                <a:cxn ang="0">
                  <a:pos x="18" y="110"/>
                </a:cxn>
              </a:cxnLst>
              <a:rect l="0" t="0" r="r" b="b"/>
              <a:pathLst>
                <a:path w="322" h="294">
                  <a:moveTo>
                    <a:pt x="18" y="110"/>
                  </a:moveTo>
                  <a:cubicBezTo>
                    <a:pt x="28" y="96"/>
                    <a:pt x="31" y="76"/>
                    <a:pt x="36" y="60"/>
                  </a:cubicBezTo>
                  <a:cubicBezTo>
                    <a:pt x="39" y="52"/>
                    <a:pt x="46" y="49"/>
                    <a:pt x="52" y="44"/>
                  </a:cubicBezTo>
                  <a:cubicBezTo>
                    <a:pt x="70" y="29"/>
                    <a:pt x="91" y="12"/>
                    <a:pt x="114" y="6"/>
                  </a:cubicBezTo>
                  <a:cubicBezTo>
                    <a:pt x="219" y="9"/>
                    <a:pt x="180" y="0"/>
                    <a:pt x="238" y="38"/>
                  </a:cubicBezTo>
                  <a:cubicBezTo>
                    <a:pt x="247" y="52"/>
                    <a:pt x="261" y="65"/>
                    <a:pt x="272" y="78"/>
                  </a:cubicBezTo>
                  <a:cubicBezTo>
                    <a:pt x="276" y="83"/>
                    <a:pt x="280" y="91"/>
                    <a:pt x="282" y="96"/>
                  </a:cubicBezTo>
                  <a:cubicBezTo>
                    <a:pt x="284" y="100"/>
                    <a:pt x="286" y="108"/>
                    <a:pt x="286" y="108"/>
                  </a:cubicBezTo>
                  <a:cubicBezTo>
                    <a:pt x="285" y="166"/>
                    <a:pt x="322" y="250"/>
                    <a:pt x="274" y="282"/>
                  </a:cubicBezTo>
                  <a:cubicBezTo>
                    <a:pt x="269" y="289"/>
                    <a:pt x="266" y="291"/>
                    <a:pt x="258" y="294"/>
                  </a:cubicBezTo>
                  <a:cubicBezTo>
                    <a:pt x="228" y="292"/>
                    <a:pt x="236" y="292"/>
                    <a:pt x="218" y="280"/>
                  </a:cubicBezTo>
                  <a:cubicBezTo>
                    <a:pt x="215" y="272"/>
                    <a:pt x="213" y="269"/>
                    <a:pt x="206" y="264"/>
                  </a:cubicBezTo>
                  <a:cubicBezTo>
                    <a:pt x="201" y="257"/>
                    <a:pt x="196" y="254"/>
                    <a:pt x="190" y="248"/>
                  </a:cubicBezTo>
                  <a:cubicBezTo>
                    <a:pt x="187" y="240"/>
                    <a:pt x="170" y="232"/>
                    <a:pt x="170" y="232"/>
                  </a:cubicBezTo>
                  <a:cubicBezTo>
                    <a:pt x="153" y="233"/>
                    <a:pt x="135" y="231"/>
                    <a:pt x="118" y="234"/>
                  </a:cubicBezTo>
                  <a:cubicBezTo>
                    <a:pt x="106" y="236"/>
                    <a:pt x="94" y="252"/>
                    <a:pt x="82" y="256"/>
                  </a:cubicBezTo>
                  <a:cubicBezTo>
                    <a:pt x="0" y="250"/>
                    <a:pt x="19" y="178"/>
                    <a:pt x="18" y="110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auto">
            <a:xfrm>
              <a:off x="7661275" y="2106613"/>
              <a:ext cx="258763" cy="331787"/>
            </a:xfrm>
            <a:custGeom>
              <a:avLst/>
              <a:gdLst/>
              <a:ahLst/>
              <a:cxnLst>
                <a:cxn ang="0">
                  <a:pos x="6" y="151"/>
                </a:cxn>
                <a:cxn ang="0">
                  <a:pos x="14" y="99"/>
                </a:cxn>
                <a:cxn ang="0">
                  <a:pos x="50" y="77"/>
                </a:cxn>
                <a:cxn ang="0">
                  <a:pos x="64" y="59"/>
                </a:cxn>
                <a:cxn ang="0">
                  <a:pos x="92" y="1"/>
                </a:cxn>
                <a:cxn ang="0">
                  <a:pos x="112" y="5"/>
                </a:cxn>
                <a:cxn ang="0">
                  <a:pos x="120" y="43"/>
                </a:cxn>
                <a:cxn ang="0">
                  <a:pos x="136" y="95"/>
                </a:cxn>
                <a:cxn ang="0">
                  <a:pos x="112" y="209"/>
                </a:cxn>
                <a:cxn ang="0">
                  <a:pos x="74" y="191"/>
                </a:cxn>
                <a:cxn ang="0">
                  <a:pos x="18" y="147"/>
                </a:cxn>
                <a:cxn ang="0">
                  <a:pos x="6" y="151"/>
                </a:cxn>
              </a:cxnLst>
              <a:rect l="0" t="0" r="r" b="b"/>
              <a:pathLst>
                <a:path w="163" h="209">
                  <a:moveTo>
                    <a:pt x="6" y="151"/>
                  </a:moveTo>
                  <a:cubicBezTo>
                    <a:pt x="12" y="134"/>
                    <a:pt x="0" y="111"/>
                    <a:pt x="14" y="99"/>
                  </a:cubicBezTo>
                  <a:cubicBezTo>
                    <a:pt x="24" y="90"/>
                    <a:pt x="40" y="87"/>
                    <a:pt x="50" y="77"/>
                  </a:cubicBezTo>
                  <a:cubicBezTo>
                    <a:pt x="55" y="72"/>
                    <a:pt x="64" y="59"/>
                    <a:pt x="64" y="59"/>
                  </a:cubicBezTo>
                  <a:cubicBezTo>
                    <a:pt x="67" y="41"/>
                    <a:pt x="72" y="8"/>
                    <a:pt x="92" y="1"/>
                  </a:cubicBezTo>
                  <a:cubicBezTo>
                    <a:pt x="99" y="2"/>
                    <a:pt x="107" y="0"/>
                    <a:pt x="112" y="5"/>
                  </a:cubicBezTo>
                  <a:cubicBezTo>
                    <a:pt x="117" y="10"/>
                    <a:pt x="119" y="39"/>
                    <a:pt x="120" y="43"/>
                  </a:cubicBezTo>
                  <a:cubicBezTo>
                    <a:pt x="124" y="61"/>
                    <a:pt x="132" y="77"/>
                    <a:pt x="136" y="95"/>
                  </a:cubicBezTo>
                  <a:cubicBezTo>
                    <a:pt x="138" y="133"/>
                    <a:pt x="163" y="204"/>
                    <a:pt x="112" y="209"/>
                  </a:cubicBezTo>
                  <a:cubicBezTo>
                    <a:pt x="94" y="207"/>
                    <a:pt x="88" y="200"/>
                    <a:pt x="74" y="191"/>
                  </a:cubicBezTo>
                  <a:cubicBezTo>
                    <a:pt x="62" y="172"/>
                    <a:pt x="37" y="159"/>
                    <a:pt x="18" y="147"/>
                  </a:cubicBezTo>
                  <a:cubicBezTo>
                    <a:pt x="14" y="145"/>
                    <a:pt x="10" y="150"/>
                    <a:pt x="6" y="151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8" name="Groupe 47"/>
          <p:cNvGrpSpPr>
            <a:grpSpLocks noChangeAspect="1"/>
          </p:cNvGrpSpPr>
          <p:nvPr/>
        </p:nvGrpSpPr>
        <p:grpSpPr>
          <a:xfrm>
            <a:off x="2362200" y="1981200"/>
            <a:ext cx="4266667" cy="3600000"/>
            <a:chOff x="180975" y="3933825"/>
            <a:chExt cx="2808000" cy="2369250"/>
          </a:xfrm>
        </p:grpSpPr>
        <p:pic>
          <p:nvPicPr>
            <p:cNvPr id="49" name="Picture 33" descr="C:\Users\Public\Documents\Cours\VIBOT\France\Medical Imaging\Project\Matlab\Results\bmp\Patient405\Basic\ImageComb14.bmp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0975" y="3933825"/>
              <a:ext cx="2808000" cy="2369250"/>
            </a:xfrm>
            <a:prstGeom prst="rect">
              <a:avLst/>
            </a:prstGeom>
            <a:noFill/>
          </p:spPr>
        </p:pic>
        <p:sp>
          <p:nvSpPr>
            <p:cNvPr id="50" name="Freeform 17"/>
            <p:cNvSpPr>
              <a:spLocks/>
            </p:cNvSpPr>
            <p:nvPr/>
          </p:nvSpPr>
          <p:spPr bwMode="auto">
            <a:xfrm>
              <a:off x="1420813" y="5043488"/>
              <a:ext cx="452437" cy="449262"/>
            </a:xfrm>
            <a:custGeom>
              <a:avLst/>
              <a:gdLst/>
              <a:ahLst/>
              <a:cxnLst>
                <a:cxn ang="0">
                  <a:pos x="7" y="197"/>
                </a:cxn>
                <a:cxn ang="0">
                  <a:pos x="5" y="173"/>
                </a:cxn>
                <a:cxn ang="0">
                  <a:pos x="1" y="137"/>
                </a:cxn>
                <a:cxn ang="0">
                  <a:pos x="7" y="61"/>
                </a:cxn>
                <a:cxn ang="0">
                  <a:pos x="25" y="39"/>
                </a:cxn>
                <a:cxn ang="0">
                  <a:pos x="31" y="35"/>
                </a:cxn>
                <a:cxn ang="0">
                  <a:pos x="47" y="23"/>
                </a:cxn>
                <a:cxn ang="0">
                  <a:pos x="69" y="9"/>
                </a:cxn>
                <a:cxn ang="0">
                  <a:pos x="85" y="5"/>
                </a:cxn>
                <a:cxn ang="0">
                  <a:pos x="93" y="3"/>
                </a:cxn>
                <a:cxn ang="0">
                  <a:pos x="183" y="9"/>
                </a:cxn>
                <a:cxn ang="0">
                  <a:pos x="195" y="17"/>
                </a:cxn>
                <a:cxn ang="0">
                  <a:pos x="201" y="19"/>
                </a:cxn>
                <a:cxn ang="0">
                  <a:pos x="213" y="27"/>
                </a:cxn>
                <a:cxn ang="0">
                  <a:pos x="223" y="39"/>
                </a:cxn>
                <a:cxn ang="0">
                  <a:pos x="235" y="47"/>
                </a:cxn>
                <a:cxn ang="0">
                  <a:pos x="237" y="53"/>
                </a:cxn>
                <a:cxn ang="0">
                  <a:pos x="243" y="57"/>
                </a:cxn>
                <a:cxn ang="0">
                  <a:pos x="247" y="69"/>
                </a:cxn>
                <a:cxn ang="0">
                  <a:pos x="255" y="81"/>
                </a:cxn>
                <a:cxn ang="0">
                  <a:pos x="263" y="99"/>
                </a:cxn>
                <a:cxn ang="0">
                  <a:pos x="237" y="265"/>
                </a:cxn>
                <a:cxn ang="0">
                  <a:pos x="199" y="261"/>
                </a:cxn>
                <a:cxn ang="0">
                  <a:pos x="147" y="211"/>
                </a:cxn>
                <a:cxn ang="0">
                  <a:pos x="85" y="221"/>
                </a:cxn>
                <a:cxn ang="0">
                  <a:pos x="59" y="229"/>
                </a:cxn>
                <a:cxn ang="0">
                  <a:pos x="53" y="231"/>
                </a:cxn>
                <a:cxn ang="0">
                  <a:pos x="3" y="209"/>
                </a:cxn>
                <a:cxn ang="0">
                  <a:pos x="3" y="183"/>
                </a:cxn>
              </a:cxnLst>
              <a:rect l="0" t="0" r="r" b="b"/>
              <a:pathLst>
                <a:path w="285" h="283">
                  <a:moveTo>
                    <a:pt x="7" y="197"/>
                  </a:moveTo>
                  <a:cubicBezTo>
                    <a:pt x="6" y="189"/>
                    <a:pt x="6" y="181"/>
                    <a:pt x="5" y="173"/>
                  </a:cubicBezTo>
                  <a:cubicBezTo>
                    <a:pt x="4" y="161"/>
                    <a:pt x="1" y="137"/>
                    <a:pt x="1" y="137"/>
                  </a:cubicBezTo>
                  <a:cubicBezTo>
                    <a:pt x="2" y="101"/>
                    <a:pt x="1" y="89"/>
                    <a:pt x="7" y="61"/>
                  </a:cubicBezTo>
                  <a:cubicBezTo>
                    <a:pt x="10" y="48"/>
                    <a:pt x="14" y="47"/>
                    <a:pt x="25" y="39"/>
                  </a:cubicBezTo>
                  <a:cubicBezTo>
                    <a:pt x="27" y="38"/>
                    <a:pt x="31" y="35"/>
                    <a:pt x="31" y="35"/>
                  </a:cubicBezTo>
                  <a:cubicBezTo>
                    <a:pt x="36" y="28"/>
                    <a:pt x="40" y="28"/>
                    <a:pt x="47" y="23"/>
                  </a:cubicBezTo>
                  <a:cubicBezTo>
                    <a:pt x="52" y="16"/>
                    <a:pt x="60" y="11"/>
                    <a:pt x="69" y="9"/>
                  </a:cubicBezTo>
                  <a:cubicBezTo>
                    <a:pt x="74" y="8"/>
                    <a:pt x="80" y="6"/>
                    <a:pt x="85" y="5"/>
                  </a:cubicBezTo>
                  <a:cubicBezTo>
                    <a:pt x="88" y="4"/>
                    <a:pt x="93" y="3"/>
                    <a:pt x="93" y="3"/>
                  </a:cubicBezTo>
                  <a:cubicBezTo>
                    <a:pt x="158" y="5"/>
                    <a:pt x="148" y="0"/>
                    <a:pt x="183" y="9"/>
                  </a:cubicBezTo>
                  <a:cubicBezTo>
                    <a:pt x="187" y="12"/>
                    <a:pt x="190" y="15"/>
                    <a:pt x="195" y="17"/>
                  </a:cubicBezTo>
                  <a:cubicBezTo>
                    <a:pt x="197" y="18"/>
                    <a:pt x="199" y="18"/>
                    <a:pt x="201" y="19"/>
                  </a:cubicBezTo>
                  <a:cubicBezTo>
                    <a:pt x="205" y="21"/>
                    <a:pt x="213" y="27"/>
                    <a:pt x="213" y="27"/>
                  </a:cubicBezTo>
                  <a:cubicBezTo>
                    <a:pt x="217" y="32"/>
                    <a:pt x="218" y="35"/>
                    <a:pt x="223" y="39"/>
                  </a:cubicBezTo>
                  <a:cubicBezTo>
                    <a:pt x="227" y="42"/>
                    <a:pt x="235" y="47"/>
                    <a:pt x="235" y="47"/>
                  </a:cubicBezTo>
                  <a:cubicBezTo>
                    <a:pt x="236" y="49"/>
                    <a:pt x="236" y="51"/>
                    <a:pt x="237" y="53"/>
                  </a:cubicBezTo>
                  <a:cubicBezTo>
                    <a:pt x="239" y="55"/>
                    <a:pt x="242" y="55"/>
                    <a:pt x="243" y="57"/>
                  </a:cubicBezTo>
                  <a:cubicBezTo>
                    <a:pt x="245" y="61"/>
                    <a:pt x="245" y="65"/>
                    <a:pt x="247" y="69"/>
                  </a:cubicBezTo>
                  <a:cubicBezTo>
                    <a:pt x="250" y="73"/>
                    <a:pt x="252" y="77"/>
                    <a:pt x="255" y="81"/>
                  </a:cubicBezTo>
                  <a:cubicBezTo>
                    <a:pt x="259" y="86"/>
                    <a:pt x="263" y="99"/>
                    <a:pt x="263" y="99"/>
                  </a:cubicBezTo>
                  <a:cubicBezTo>
                    <a:pt x="263" y="127"/>
                    <a:pt x="285" y="233"/>
                    <a:pt x="237" y="265"/>
                  </a:cubicBezTo>
                  <a:cubicBezTo>
                    <a:pt x="225" y="283"/>
                    <a:pt x="211" y="265"/>
                    <a:pt x="199" y="261"/>
                  </a:cubicBezTo>
                  <a:cubicBezTo>
                    <a:pt x="186" y="241"/>
                    <a:pt x="166" y="224"/>
                    <a:pt x="147" y="211"/>
                  </a:cubicBezTo>
                  <a:cubicBezTo>
                    <a:pt x="120" y="212"/>
                    <a:pt x="107" y="214"/>
                    <a:pt x="85" y="221"/>
                  </a:cubicBezTo>
                  <a:cubicBezTo>
                    <a:pt x="76" y="224"/>
                    <a:pt x="68" y="226"/>
                    <a:pt x="59" y="229"/>
                  </a:cubicBezTo>
                  <a:cubicBezTo>
                    <a:pt x="57" y="230"/>
                    <a:pt x="53" y="231"/>
                    <a:pt x="53" y="231"/>
                  </a:cubicBezTo>
                  <a:cubicBezTo>
                    <a:pt x="19" y="229"/>
                    <a:pt x="23" y="229"/>
                    <a:pt x="3" y="209"/>
                  </a:cubicBezTo>
                  <a:cubicBezTo>
                    <a:pt x="0" y="200"/>
                    <a:pt x="3" y="192"/>
                    <a:pt x="3" y="183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51" name="Freeform 18"/>
            <p:cNvSpPr>
              <a:spLocks/>
            </p:cNvSpPr>
            <p:nvPr/>
          </p:nvSpPr>
          <p:spPr bwMode="auto">
            <a:xfrm>
              <a:off x="1577975" y="5135563"/>
              <a:ext cx="254000" cy="330200"/>
            </a:xfrm>
            <a:custGeom>
              <a:avLst/>
              <a:gdLst/>
              <a:ahLst/>
              <a:cxnLst>
                <a:cxn ang="0">
                  <a:pos x="132" y="1"/>
                </a:cxn>
                <a:cxn ang="0">
                  <a:pos x="114" y="3"/>
                </a:cxn>
                <a:cxn ang="0">
                  <a:pos x="86" y="51"/>
                </a:cxn>
                <a:cxn ang="0">
                  <a:pos x="24" y="81"/>
                </a:cxn>
                <a:cxn ang="0">
                  <a:pos x="26" y="153"/>
                </a:cxn>
                <a:cxn ang="0">
                  <a:pos x="58" y="155"/>
                </a:cxn>
                <a:cxn ang="0">
                  <a:pos x="72" y="177"/>
                </a:cxn>
                <a:cxn ang="0">
                  <a:pos x="88" y="189"/>
                </a:cxn>
                <a:cxn ang="0">
                  <a:pos x="100" y="193"/>
                </a:cxn>
                <a:cxn ang="0">
                  <a:pos x="142" y="199"/>
                </a:cxn>
                <a:cxn ang="0">
                  <a:pos x="160" y="181"/>
                </a:cxn>
                <a:cxn ang="0">
                  <a:pos x="158" y="39"/>
                </a:cxn>
                <a:cxn ang="0">
                  <a:pos x="132" y="1"/>
                </a:cxn>
              </a:cxnLst>
              <a:rect l="0" t="0" r="r" b="b"/>
              <a:pathLst>
                <a:path w="160" h="208">
                  <a:moveTo>
                    <a:pt x="132" y="1"/>
                  </a:moveTo>
                  <a:cubicBezTo>
                    <a:pt x="126" y="2"/>
                    <a:pt x="119" y="0"/>
                    <a:pt x="114" y="3"/>
                  </a:cubicBezTo>
                  <a:cubicBezTo>
                    <a:pt x="104" y="8"/>
                    <a:pt x="96" y="41"/>
                    <a:pt x="86" y="51"/>
                  </a:cubicBezTo>
                  <a:cubicBezTo>
                    <a:pt x="75" y="85"/>
                    <a:pt x="69" y="79"/>
                    <a:pt x="24" y="81"/>
                  </a:cubicBezTo>
                  <a:cubicBezTo>
                    <a:pt x="12" y="99"/>
                    <a:pt x="0" y="149"/>
                    <a:pt x="26" y="153"/>
                  </a:cubicBezTo>
                  <a:cubicBezTo>
                    <a:pt x="37" y="155"/>
                    <a:pt x="47" y="154"/>
                    <a:pt x="58" y="155"/>
                  </a:cubicBezTo>
                  <a:cubicBezTo>
                    <a:pt x="64" y="164"/>
                    <a:pt x="63" y="171"/>
                    <a:pt x="72" y="177"/>
                  </a:cubicBezTo>
                  <a:cubicBezTo>
                    <a:pt x="76" y="183"/>
                    <a:pt x="81" y="186"/>
                    <a:pt x="88" y="189"/>
                  </a:cubicBezTo>
                  <a:cubicBezTo>
                    <a:pt x="92" y="191"/>
                    <a:pt x="100" y="193"/>
                    <a:pt x="100" y="193"/>
                  </a:cubicBezTo>
                  <a:cubicBezTo>
                    <a:pt x="110" y="208"/>
                    <a:pt x="122" y="200"/>
                    <a:pt x="142" y="199"/>
                  </a:cubicBezTo>
                  <a:cubicBezTo>
                    <a:pt x="153" y="195"/>
                    <a:pt x="154" y="190"/>
                    <a:pt x="160" y="181"/>
                  </a:cubicBezTo>
                  <a:cubicBezTo>
                    <a:pt x="159" y="134"/>
                    <a:pt x="159" y="86"/>
                    <a:pt x="158" y="39"/>
                  </a:cubicBezTo>
                  <a:cubicBezTo>
                    <a:pt x="158" y="25"/>
                    <a:pt x="126" y="14"/>
                    <a:pt x="132" y="1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2" name="Groupe 51"/>
          <p:cNvGrpSpPr>
            <a:grpSpLocks noChangeAspect="1"/>
          </p:cNvGrpSpPr>
          <p:nvPr/>
        </p:nvGrpSpPr>
        <p:grpSpPr>
          <a:xfrm>
            <a:off x="2362200" y="1981200"/>
            <a:ext cx="4266667" cy="3600000"/>
            <a:chOff x="3200400" y="3933825"/>
            <a:chExt cx="2808000" cy="2369250"/>
          </a:xfrm>
        </p:grpSpPr>
        <p:pic>
          <p:nvPicPr>
            <p:cNvPr id="53" name="Picture 34" descr="C:\Users\Public\Documents\Cours\VIBOT\France\Medical Imaging\Project\Matlab\Results\bmp\Patient405\Basic\ImageComb15.bmp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00400" y="3933825"/>
              <a:ext cx="2808000" cy="2369250"/>
            </a:xfrm>
            <a:prstGeom prst="rect">
              <a:avLst/>
            </a:prstGeom>
            <a:noFill/>
          </p:spPr>
        </p:pic>
        <p:sp>
          <p:nvSpPr>
            <p:cNvPr id="54" name="Freeform 19"/>
            <p:cNvSpPr>
              <a:spLocks/>
            </p:cNvSpPr>
            <p:nvPr/>
          </p:nvSpPr>
          <p:spPr bwMode="auto">
            <a:xfrm>
              <a:off x="4440238" y="5053013"/>
              <a:ext cx="430212" cy="430212"/>
            </a:xfrm>
            <a:custGeom>
              <a:avLst/>
              <a:gdLst/>
              <a:ahLst/>
              <a:cxnLst>
                <a:cxn ang="0">
                  <a:pos x="7" y="197"/>
                </a:cxn>
                <a:cxn ang="0">
                  <a:pos x="5" y="173"/>
                </a:cxn>
                <a:cxn ang="0">
                  <a:pos x="1" y="137"/>
                </a:cxn>
                <a:cxn ang="0">
                  <a:pos x="7" y="61"/>
                </a:cxn>
                <a:cxn ang="0">
                  <a:pos x="25" y="39"/>
                </a:cxn>
                <a:cxn ang="0">
                  <a:pos x="31" y="35"/>
                </a:cxn>
                <a:cxn ang="0">
                  <a:pos x="47" y="23"/>
                </a:cxn>
                <a:cxn ang="0">
                  <a:pos x="69" y="9"/>
                </a:cxn>
                <a:cxn ang="0">
                  <a:pos x="85" y="5"/>
                </a:cxn>
                <a:cxn ang="0">
                  <a:pos x="93" y="3"/>
                </a:cxn>
                <a:cxn ang="0">
                  <a:pos x="183" y="9"/>
                </a:cxn>
                <a:cxn ang="0">
                  <a:pos x="195" y="17"/>
                </a:cxn>
                <a:cxn ang="0">
                  <a:pos x="201" y="19"/>
                </a:cxn>
                <a:cxn ang="0">
                  <a:pos x="213" y="27"/>
                </a:cxn>
                <a:cxn ang="0">
                  <a:pos x="223" y="39"/>
                </a:cxn>
                <a:cxn ang="0">
                  <a:pos x="235" y="47"/>
                </a:cxn>
                <a:cxn ang="0">
                  <a:pos x="237" y="53"/>
                </a:cxn>
                <a:cxn ang="0">
                  <a:pos x="243" y="57"/>
                </a:cxn>
                <a:cxn ang="0">
                  <a:pos x="247" y="69"/>
                </a:cxn>
                <a:cxn ang="0">
                  <a:pos x="255" y="81"/>
                </a:cxn>
                <a:cxn ang="0">
                  <a:pos x="263" y="99"/>
                </a:cxn>
                <a:cxn ang="0">
                  <a:pos x="237" y="265"/>
                </a:cxn>
                <a:cxn ang="0">
                  <a:pos x="199" y="261"/>
                </a:cxn>
                <a:cxn ang="0">
                  <a:pos x="147" y="211"/>
                </a:cxn>
                <a:cxn ang="0">
                  <a:pos x="85" y="221"/>
                </a:cxn>
                <a:cxn ang="0">
                  <a:pos x="59" y="229"/>
                </a:cxn>
                <a:cxn ang="0">
                  <a:pos x="53" y="231"/>
                </a:cxn>
                <a:cxn ang="0">
                  <a:pos x="3" y="209"/>
                </a:cxn>
                <a:cxn ang="0">
                  <a:pos x="3" y="183"/>
                </a:cxn>
              </a:cxnLst>
              <a:rect l="0" t="0" r="r" b="b"/>
              <a:pathLst>
                <a:path w="285" h="283">
                  <a:moveTo>
                    <a:pt x="7" y="197"/>
                  </a:moveTo>
                  <a:cubicBezTo>
                    <a:pt x="6" y="189"/>
                    <a:pt x="6" y="181"/>
                    <a:pt x="5" y="173"/>
                  </a:cubicBezTo>
                  <a:cubicBezTo>
                    <a:pt x="4" y="161"/>
                    <a:pt x="1" y="137"/>
                    <a:pt x="1" y="137"/>
                  </a:cubicBezTo>
                  <a:cubicBezTo>
                    <a:pt x="2" y="101"/>
                    <a:pt x="1" y="89"/>
                    <a:pt x="7" y="61"/>
                  </a:cubicBezTo>
                  <a:cubicBezTo>
                    <a:pt x="10" y="48"/>
                    <a:pt x="14" y="47"/>
                    <a:pt x="25" y="39"/>
                  </a:cubicBezTo>
                  <a:cubicBezTo>
                    <a:pt x="27" y="38"/>
                    <a:pt x="31" y="35"/>
                    <a:pt x="31" y="35"/>
                  </a:cubicBezTo>
                  <a:cubicBezTo>
                    <a:pt x="36" y="28"/>
                    <a:pt x="40" y="28"/>
                    <a:pt x="47" y="23"/>
                  </a:cubicBezTo>
                  <a:cubicBezTo>
                    <a:pt x="52" y="16"/>
                    <a:pt x="60" y="11"/>
                    <a:pt x="69" y="9"/>
                  </a:cubicBezTo>
                  <a:cubicBezTo>
                    <a:pt x="74" y="8"/>
                    <a:pt x="80" y="6"/>
                    <a:pt x="85" y="5"/>
                  </a:cubicBezTo>
                  <a:cubicBezTo>
                    <a:pt x="88" y="4"/>
                    <a:pt x="93" y="3"/>
                    <a:pt x="93" y="3"/>
                  </a:cubicBezTo>
                  <a:cubicBezTo>
                    <a:pt x="158" y="5"/>
                    <a:pt x="148" y="0"/>
                    <a:pt x="183" y="9"/>
                  </a:cubicBezTo>
                  <a:cubicBezTo>
                    <a:pt x="187" y="12"/>
                    <a:pt x="190" y="15"/>
                    <a:pt x="195" y="17"/>
                  </a:cubicBezTo>
                  <a:cubicBezTo>
                    <a:pt x="197" y="18"/>
                    <a:pt x="199" y="18"/>
                    <a:pt x="201" y="19"/>
                  </a:cubicBezTo>
                  <a:cubicBezTo>
                    <a:pt x="205" y="21"/>
                    <a:pt x="213" y="27"/>
                    <a:pt x="213" y="27"/>
                  </a:cubicBezTo>
                  <a:cubicBezTo>
                    <a:pt x="217" y="32"/>
                    <a:pt x="218" y="35"/>
                    <a:pt x="223" y="39"/>
                  </a:cubicBezTo>
                  <a:cubicBezTo>
                    <a:pt x="227" y="42"/>
                    <a:pt x="235" y="47"/>
                    <a:pt x="235" y="47"/>
                  </a:cubicBezTo>
                  <a:cubicBezTo>
                    <a:pt x="236" y="49"/>
                    <a:pt x="236" y="51"/>
                    <a:pt x="237" y="53"/>
                  </a:cubicBezTo>
                  <a:cubicBezTo>
                    <a:pt x="239" y="55"/>
                    <a:pt x="242" y="55"/>
                    <a:pt x="243" y="57"/>
                  </a:cubicBezTo>
                  <a:cubicBezTo>
                    <a:pt x="245" y="61"/>
                    <a:pt x="245" y="65"/>
                    <a:pt x="247" y="69"/>
                  </a:cubicBezTo>
                  <a:cubicBezTo>
                    <a:pt x="250" y="73"/>
                    <a:pt x="252" y="77"/>
                    <a:pt x="255" y="81"/>
                  </a:cubicBezTo>
                  <a:cubicBezTo>
                    <a:pt x="259" y="86"/>
                    <a:pt x="263" y="99"/>
                    <a:pt x="263" y="99"/>
                  </a:cubicBezTo>
                  <a:cubicBezTo>
                    <a:pt x="263" y="127"/>
                    <a:pt x="285" y="233"/>
                    <a:pt x="237" y="265"/>
                  </a:cubicBezTo>
                  <a:cubicBezTo>
                    <a:pt x="225" y="283"/>
                    <a:pt x="211" y="265"/>
                    <a:pt x="199" y="261"/>
                  </a:cubicBezTo>
                  <a:cubicBezTo>
                    <a:pt x="186" y="241"/>
                    <a:pt x="166" y="224"/>
                    <a:pt x="147" y="211"/>
                  </a:cubicBezTo>
                  <a:cubicBezTo>
                    <a:pt x="120" y="212"/>
                    <a:pt x="107" y="214"/>
                    <a:pt x="85" y="221"/>
                  </a:cubicBezTo>
                  <a:cubicBezTo>
                    <a:pt x="76" y="224"/>
                    <a:pt x="68" y="226"/>
                    <a:pt x="59" y="229"/>
                  </a:cubicBezTo>
                  <a:cubicBezTo>
                    <a:pt x="57" y="230"/>
                    <a:pt x="53" y="231"/>
                    <a:pt x="53" y="231"/>
                  </a:cubicBezTo>
                  <a:cubicBezTo>
                    <a:pt x="19" y="229"/>
                    <a:pt x="23" y="229"/>
                    <a:pt x="3" y="209"/>
                  </a:cubicBezTo>
                  <a:cubicBezTo>
                    <a:pt x="0" y="200"/>
                    <a:pt x="3" y="192"/>
                    <a:pt x="3" y="183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55" name="Freeform 20"/>
            <p:cNvSpPr>
              <a:spLocks/>
            </p:cNvSpPr>
            <p:nvPr/>
          </p:nvSpPr>
          <p:spPr bwMode="auto">
            <a:xfrm>
              <a:off x="4621213" y="5241925"/>
              <a:ext cx="207962" cy="215900"/>
            </a:xfrm>
            <a:custGeom>
              <a:avLst/>
              <a:gdLst/>
              <a:ahLst/>
              <a:cxnLst>
                <a:cxn ang="0">
                  <a:pos x="1" y="80"/>
                </a:cxn>
                <a:cxn ang="0">
                  <a:pos x="3" y="28"/>
                </a:cxn>
                <a:cxn ang="0">
                  <a:pos x="61" y="4"/>
                </a:cxn>
                <a:cxn ang="0">
                  <a:pos x="97" y="8"/>
                </a:cxn>
                <a:cxn ang="0">
                  <a:pos x="113" y="22"/>
                </a:cxn>
                <a:cxn ang="0">
                  <a:pos x="127" y="36"/>
                </a:cxn>
                <a:cxn ang="0">
                  <a:pos x="127" y="114"/>
                </a:cxn>
                <a:cxn ang="0">
                  <a:pos x="101" y="136"/>
                </a:cxn>
                <a:cxn ang="0">
                  <a:pos x="73" y="120"/>
                </a:cxn>
                <a:cxn ang="0">
                  <a:pos x="57" y="104"/>
                </a:cxn>
                <a:cxn ang="0">
                  <a:pos x="19" y="74"/>
                </a:cxn>
                <a:cxn ang="0">
                  <a:pos x="1" y="80"/>
                </a:cxn>
              </a:cxnLst>
              <a:rect l="0" t="0" r="r" b="b"/>
              <a:pathLst>
                <a:path w="131" h="136">
                  <a:moveTo>
                    <a:pt x="1" y="80"/>
                  </a:moveTo>
                  <a:cubicBezTo>
                    <a:pt x="2" y="63"/>
                    <a:pt x="2" y="45"/>
                    <a:pt x="3" y="28"/>
                  </a:cubicBezTo>
                  <a:cubicBezTo>
                    <a:pt x="4" y="7"/>
                    <a:pt x="48" y="5"/>
                    <a:pt x="61" y="4"/>
                  </a:cubicBezTo>
                  <a:cubicBezTo>
                    <a:pt x="74" y="1"/>
                    <a:pt x="86" y="0"/>
                    <a:pt x="97" y="8"/>
                  </a:cubicBezTo>
                  <a:cubicBezTo>
                    <a:pt x="101" y="14"/>
                    <a:pt x="113" y="22"/>
                    <a:pt x="113" y="22"/>
                  </a:cubicBezTo>
                  <a:cubicBezTo>
                    <a:pt x="118" y="29"/>
                    <a:pt x="122" y="29"/>
                    <a:pt x="127" y="36"/>
                  </a:cubicBezTo>
                  <a:cubicBezTo>
                    <a:pt x="131" y="70"/>
                    <a:pt x="130" y="56"/>
                    <a:pt x="127" y="114"/>
                  </a:cubicBezTo>
                  <a:cubicBezTo>
                    <a:pt x="126" y="125"/>
                    <a:pt x="101" y="136"/>
                    <a:pt x="101" y="136"/>
                  </a:cubicBezTo>
                  <a:cubicBezTo>
                    <a:pt x="85" y="133"/>
                    <a:pt x="85" y="128"/>
                    <a:pt x="73" y="120"/>
                  </a:cubicBezTo>
                  <a:cubicBezTo>
                    <a:pt x="68" y="113"/>
                    <a:pt x="64" y="109"/>
                    <a:pt x="57" y="104"/>
                  </a:cubicBezTo>
                  <a:cubicBezTo>
                    <a:pt x="48" y="91"/>
                    <a:pt x="34" y="79"/>
                    <a:pt x="19" y="74"/>
                  </a:cubicBezTo>
                  <a:cubicBezTo>
                    <a:pt x="0" y="76"/>
                    <a:pt x="1" y="70"/>
                    <a:pt x="1" y="80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6" name="Groupe 55"/>
          <p:cNvGrpSpPr>
            <a:grpSpLocks noChangeAspect="1"/>
          </p:cNvGrpSpPr>
          <p:nvPr/>
        </p:nvGrpSpPr>
        <p:grpSpPr>
          <a:xfrm>
            <a:off x="2362200" y="1981200"/>
            <a:ext cx="4266667" cy="3600000"/>
            <a:chOff x="6210300" y="3933825"/>
            <a:chExt cx="2808000" cy="2369250"/>
          </a:xfrm>
        </p:grpSpPr>
        <p:pic>
          <p:nvPicPr>
            <p:cNvPr id="57" name="Picture 35" descr="C:\Users\Public\Documents\Cours\VIBOT\France\Medical Imaging\Project\Matlab\Results\bmp\Patient405\Basic\ImageComb16.bmp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210300" y="3933825"/>
              <a:ext cx="2808000" cy="2369250"/>
            </a:xfrm>
            <a:prstGeom prst="rect">
              <a:avLst/>
            </a:prstGeom>
            <a:noFill/>
          </p:spPr>
        </p:pic>
        <p:sp>
          <p:nvSpPr>
            <p:cNvPr id="58" name="Freeform 22"/>
            <p:cNvSpPr>
              <a:spLocks/>
            </p:cNvSpPr>
            <p:nvPr/>
          </p:nvSpPr>
          <p:spPr bwMode="auto">
            <a:xfrm>
              <a:off x="7489825" y="5033963"/>
              <a:ext cx="417513" cy="433387"/>
            </a:xfrm>
            <a:custGeom>
              <a:avLst/>
              <a:gdLst/>
              <a:ahLst/>
              <a:cxnLst>
                <a:cxn ang="0">
                  <a:pos x="44" y="19"/>
                </a:cxn>
                <a:cxn ang="0">
                  <a:pos x="78" y="11"/>
                </a:cxn>
                <a:cxn ang="0">
                  <a:pos x="180" y="19"/>
                </a:cxn>
                <a:cxn ang="0">
                  <a:pos x="196" y="39"/>
                </a:cxn>
                <a:cxn ang="0">
                  <a:pos x="212" y="53"/>
                </a:cxn>
                <a:cxn ang="0">
                  <a:pos x="224" y="79"/>
                </a:cxn>
                <a:cxn ang="0">
                  <a:pos x="228" y="117"/>
                </a:cxn>
                <a:cxn ang="0">
                  <a:pos x="232" y="129"/>
                </a:cxn>
                <a:cxn ang="0">
                  <a:pos x="210" y="273"/>
                </a:cxn>
                <a:cxn ang="0">
                  <a:pos x="178" y="259"/>
                </a:cxn>
                <a:cxn ang="0">
                  <a:pos x="160" y="245"/>
                </a:cxn>
                <a:cxn ang="0">
                  <a:pos x="148" y="241"/>
                </a:cxn>
                <a:cxn ang="0">
                  <a:pos x="68" y="247"/>
                </a:cxn>
                <a:cxn ang="0">
                  <a:pos x="50" y="255"/>
                </a:cxn>
                <a:cxn ang="0">
                  <a:pos x="16" y="239"/>
                </a:cxn>
                <a:cxn ang="0">
                  <a:pos x="0" y="209"/>
                </a:cxn>
                <a:cxn ang="0">
                  <a:pos x="10" y="157"/>
                </a:cxn>
                <a:cxn ang="0">
                  <a:pos x="16" y="139"/>
                </a:cxn>
                <a:cxn ang="0">
                  <a:pos x="18" y="133"/>
                </a:cxn>
                <a:cxn ang="0">
                  <a:pos x="40" y="63"/>
                </a:cxn>
                <a:cxn ang="0">
                  <a:pos x="60" y="21"/>
                </a:cxn>
              </a:cxnLst>
              <a:rect l="0" t="0" r="r" b="b"/>
              <a:pathLst>
                <a:path w="263" h="273">
                  <a:moveTo>
                    <a:pt x="44" y="19"/>
                  </a:moveTo>
                  <a:cubicBezTo>
                    <a:pt x="56" y="15"/>
                    <a:pt x="65" y="13"/>
                    <a:pt x="78" y="11"/>
                  </a:cubicBezTo>
                  <a:cubicBezTo>
                    <a:pt x="112" y="12"/>
                    <a:pt x="151" y="0"/>
                    <a:pt x="180" y="19"/>
                  </a:cubicBezTo>
                  <a:cubicBezTo>
                    <a:pt x="182" y="26"/>
                    <a:pt x="190" y="35"/>
                    <a:pt x="196" y="39"/>
                  </a:cubicBezTo>
                  <a:cubicBezTo>
                    <a:pt x="200" y="45"/>
                    <a:pt x="212" y="53"/>
                    <a:pt x="212" y="53"/>
                  </a:cubicBezTo>
                  <a:cubicBezTo>
                    <a:pt x="219" y="64"/>
                    <a:pt x="221" y="67"/>
                    <a:pt x="224" y="79"/>
                  </a:cubicBezTo>
                  <a:cubicBezTo>
                    <a:pt x="225" y="92"/>
                    <a:pt x="226" y="104"/>
                    <a:pt x="228" y="117"/>
                  </a:cubicBezTo>
                  <a:cubicBezTo>
                    <a:pt x="229" y="121"/>
                    <a:pt x="232" y="129"/>
                    <a:pt x="232" y="129"/>
                  </a:cubicBezTo>
                  <a:cubicBezTo>
                    <a:pt x="231" y="162"/>
                    <a:pt x="263" y="255"/>
                    <a:pt x="210" y="273"/>
                  </a:cubicBezTo>
                  <a:cubicBezTo>
                    <a:pt x="186" y="270"/>
                    <a:pt x="194" y="264"/>
                    <a:pt x="178" y="259"/>
                  </a:cubicBezTo>
                  <a:cubicBezTo>
                    <a:pt x="169" y="250"/>
                    <a:pt x="174" y="255"/>
                    <a:pt x="160" y="245"/>
                  </a:cubicBezTo>
                  <a:cubicBezTo>
                    <a:pt x="156" y="243"/>
                    <a:pt x="148" y="241"/>
                    <a:pt x="148" y="241"/>
                  </a:cubicBezTo>
                  <a:cubicBezTo>
                    <a:pt x="120" y="242"/>
                    <a:pt x="95" y="243"/>
                    <a:pt x="68" y="247"/>
                  </a:cubicBezTo>
                  <a:cubicBezTo>
                    <a:pt x="63" y="251"/>
                    <a:pt x="50" y="255"/>
                    <a:pt x="50" y="255"/>
                  </a:cubicBezTo>
                  <a:cubicBezTo>
                    <a:pt x="27" y="252"/>
                    <a:pt x="32" y="249"/>
                    <a:pt x="16" y="239"/>
                  </a:cubicBezTo>
                  <a:cubicBezTo>
                    <a:pt x="12" y="228"/>
                    <a:pt x="4" y="220"/>
                    <a:pt x="0" y="209"/>
                  </a:cubicBezTo>
                  <a:cubicBezTo>
                    <a:pt x="2" y="190"/>
                    <a:pt x="4" y="175"/>
                    <a:pt x="10" y="157"/>
                  </a:cubicBezTo>
                  <a:cubicBezTo>
                    <a:pt x="12" y="151"/>
                    <a:pt x="14" y="145"/>
                    <a:pt x="16" y="139"/>
                  </a:cubicBezTo>
                  <a:cubicBezTo>
                    <a:pt x="17" y="137"/>
                    <a:pt x="18" y="133"/>
                    <a:pt x="18" y="133"/>
                  </a:cubicBezTo>
                  <a:cubicBezTo>
                    <a:pt x="22" y="108"/>
                    <a:pt x="35" y="88"/>
                    <a:pt x="40" y="63"/>
                  </a:cubicBezTo>
                  <a:cubicBezTo>
                    <a:pt x="42" y="15"/>
                    <a:pt x="28" y="21"/>
                    <a:pt x="60" y="21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59" name="Freeform 23"/>
            <p:cNvSpPr>
              <a:spLocks/>
            </p:cNvSpPr>
            <p:nvPr/>
          </p:nvSpPr>
          <p:spPr bwMode="auto">
            <a:xfrm>
              <a:off x="7626350" y="5251450"/>
              <a:ext cx="241300" cy="204788"/>
            </a:xfrm>
            <a:custGeom>
              <a:avLst/>
              <a:gdLst/>
              <a:ahLst/>
              <a:cxnLst>
                <a:cxn ang="0">
                  <a:pos x="116" y="18"/>
                </a:cxn>
                <a:cxn ang="0">
                  <a:pos x="88" y="0"/>
                </a:cxn>
                <a:cxn ang="0">
                  <a:pos x="44" y="6"/>
                </a:cxn>
                <a:cxn ang="0">
                  <a:pos x="20" y="20"/>
                </a:cxn>
                <a:cxn ang="0">
                  <a:pos x="12" y="42"/>
                </a:cxn>
                <a:cxn ang="0">
                  <a:pos x="14" y="104"/>
                </a:cxn>
                <a:cxn ang="0">
                  <a:pos x="68" y="106"/>
                </a:cxn>
                <a:cxn ang="0">
                  <a:pos x="118" y="128"/>
                </a:cxn>
                <a:cxn ang="0">
                  <a:pos x="142" y="126"/>
                </a:cxn>
                <a:cxn ang="0">
                  <a:pos x="150" y="114"/>
                </a:cxn>
                <a:cxn ang="0">
                  <a:pos x="130" y="28"/>
                </a:cxn>
                <a:cxn ang="0">
                  <a:pos x="116" y="18"/>
                </a:cxn>
              </a:cxnLst>
              <a:rect l="0" t="0" r="r" b="b"/>
              <a:pathLst>
                <a:path w="152" h="129">
                  <a:moveTo>
                    <a:pt x="116" y="18"/>
                  </a:moveTo>
                  <a:cubicBezTo>
                    <a:pt x="110" y="9"/>
                    <a:pt x="98" y="3"/>
                    <a:pt x="88" y="0"/>
                  </a:cubicBezTo>
                  <a:cubicBezTo>
                    <a:pt x="73" y="2"/>
                    <a:pt x="59" y="4"/>
                    <a:pt x="44" y="6"/>
                  </a:cubicBezTo>
                  <a:cubicBezTo>
                    <a:pt x="32" y="10"/>
                    <a:pt x="30" y="13"/>
                    <a:pt x="20" y="20"/>
                  </a:cubicBezTo>
                  <a:cubicBezTo>
                    <a:pt x="17" y="28"/>
                    <a:pt x="14" y="33"/>
                    <a:pt x="12" y="42"/>
                  </a:cubicBezTo>
                  <a:cubicBezTo>
                    <a:pt x="13" y="63"/>
                    <a:pt x="0" y="88"/>
                    <a:pt x="14" y="104"/>
                  </a:cubicBezTo>
                  <a:cubicBezTo>
                    <a:pt x="26" y="118"/>
                    <a:pt x="50" y="103"/>
                    <a:pt x="68" y="106"/>
                  </a:cubicBezTo>
                  <a:cubicBezTo>
                    <a:pt x="72" y="107"/>
                    <a:pt x="113" y="125"/>
                    <a:pt x="118" y="128"/>
                  </a:cubicBezTo>
                  <a:cubicBezTo>
                    <a:pt x="126" y="127"/>
                    <a:pt x="135" y="129"/>
                    <a:pt x="142" y="126"/>
                  </a:cubicBezTo>
                  <a:cubicBezTo>
                    <a:pt x="146" y="124"/>
                    <a:pt x="150" y="114"/>
                    <a:pt x="150" y="114"/>
                  </a:cubicBezTo>
                  <a:cubicBezTo>
                    <a:pt x="149" y="92"/>
                    <a:pt x="152" y="43"/>
                    <a:pt x="130" y="28"/>
                  </a:cubicBezTo>
                  <a:cubicBezTo>
                    <a:pt x="128" y="25"/>
                    <a:pt x="109" y="4"/>
                    <a:pt x="116" y="18"/>
                  </a:cubicBezTo>
                  <a:close/>
                </a:path>
              </a:pathLst>
            </a:custGeom>
            <a:noFill/>
            <a:ln w="19050" cmpd="sng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0" grpId="0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Results</a:t>
            </a:r>
            <a:br>
              <a:rPr lang="en-US" sz="3200" dirty="0" smtClean="0"/>
            </a:br>
            <a:r>
              <a:rPr lang="en-US" sz="2400" dirty="0" smtClean="0"/>
              <a:t>Patient 405 – with muscle normalization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16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11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12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13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14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15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37" name="Groupe 36"/>
          <p:cNvGrpSpPr>
            <a:grpSpLocks noChangeAspect="1"/>
          </p:cNvGrpSpPr>
          <p:nvPr/>
        </p:nvGrpSpPr>
        <p:grpSpPr>
          <a:xfrm>
            <a:off x="2362200" y="1981200"/>
            <a:ext cx="4266667" cy="3600000"/>
            <a:chOff x="200025" y="895350"/>
            <a:chExt cx="2808000" cy="2369250"/>
          </a:xfrm>
        </p:grpSpPr>
        <p:pic>
          <p:nvPicPr>
            <p:cNvPr id="38" name="Picture 36" descr="C:\Users\Public\Documents\Cours\VIBOT\France\Medical Imaging\Project\Matlab\Results\bmp\Patient405\Muscle_normalization\ImageComb11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025" y="895350"/>
              <a:ext cx="2808000" cy="2369250"/>
            </a:xfrm>
            <a:prstGeom prst="rect">
              <a:avLst/>
            </a:prstGeom>
            <a:noFill/>
          </p:spPr>
        </p:pic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1403350" y="1993900"/>
              <a:ext cx="479425" cy="411163"/>
            </a:xfrm>
            <a:custGeom>
              <a:avLst/>
              <a:gdLst/>
              <a:ahLst/>
              <a:cxnLst>
                <a:cxn ang="0">
                  <a:pos x="86" y="12"/>
                </a:cxn>
                <a:cxn ang="0">
                  <a:pos x="38" y="18"/>
                </a:cxn>
                <a:cxn ang="0">
                  <a:pos x="12" y="44"/>
                </a:cxn>
                <a:cxn ang="0">
                  <a:pos x="2" y="68"/>
                </a:cxn>
                <a:cxn ang="0">
                  <a:pos x="0" y="74"/>
                </a:cxn>
                <a:cxn ang="0">
                  <a:pos x="2" y="186"/>
                </a:cxn>
                <a:cxn ang="0">
                  <a:pos x="100" y="214"/>
                </a:cxn>
                <a:cxn ang="0">
                  <a:pos x="160" y="228"/>
                </a:cxn>
                <a:cxn ang="0">
                  <a:pos x="178" y="236"/>
                </a:cxn>
                <a:cxn ang="0">
                  <a:pos x="214" y="238"/>
                </a:cxn>
                <a:cxn ang="0">
                  <a:pos x="224" y="258"/>
                </a:cxn>
                <a:cxn ang="0">
                  <a:pos x="250" y="256"/>
                </a:cxn>
                <a:cxn ang="0">
                  <a:pos x="280" y="210"/>
                </a:cxn>
                <a:cxn ang="0">
                  <a:pos x="288" y="192"/>
                </a:cxn>
                <a:cxn ang="0">
                  <a:pos x="274" y="72"/>
                </a:cxn>
                <a:cxn ang="0">
                  <a:pos x="254" y="52"/>
                </a:cxn>
                <a:cxn ang="0">
                  <a:pos x="234" y="32"/>
                </a:cxn>
                <a:cxn ang="0">
                  <a:pos x="174" y="0"/>
                </a:cxn>
                <a:cxn ang="0">
                  <a:pos x="108" y="2"/>
                </a:cxn>
                <a:cxn ang="0">
                  <a:pos x="64" y="14"/>
                </a:cxn>
              </a:cxnLst>
              <a:rect l="0" t="0" r="r" b="b"/>
              <a:pathLst>
                <a:path w="302" h="259">
                  <a:moveTo>
                    <a:pt x="86" y="12"/>
                  </a:moveTo>
                  <a:cubicBezTo>
                    <a:pt x="67" y="13"/>
                    <a:pt x="55" y="15"/>
                    <a:pt x="38" y="18"/>
                  </a:cubicBezTo>
                  <a:cubicBezTo>
                    <a:pt x="26" y="26"/>
                    <a:pt x="22" y="34"/>
                    <a:pt x="12" y="44"/>
                  </a:cubicBezTo>
                  <a:cubicBezTo>
                    <a:pt x="9" y="53"/>
                    <a:pt x="5" y="59"/>
                    <a:pt x="2" y="68"/>
                  </a:cubicBezTo>
                  <a:cubicBezTo>
                    <a:pt x="1" y="70"/>
                    <a:pt x="0" y="74"/>
                    <a:pt x="0" y="74"/>
                  </a:cubicBezTo>
                  <a:cubicBezTo>
                    <a:pt x="1" y="111"/>
                    <a:pt x="0" y="149"/>
                    <a:pt x="2" y="186"/>
                  </a:cubicBezTo>
                  <a:cubicBezTo>
                    <a:pt x="4" y="229"/>
                    <a:pt x="86" y="214"/>
                    <a:pt x="100" y="214"/>
                  </a:cubicBezTo>
                  <a:cubicBezTo>
                    <a:pt x="121" y="216"/>
                    <a:pt x="140" y="221"/>
                    <a:pt x="160" y="228"/>
                  </a:cubicBezTo>
                  <a:cubicBezTo>
                    <a:pt x="166" y="230"/>
                    <a:pt x="172" y="235"/>
                    <a:pt x="178" y="236"/>
                  </a:cubicBezTo>
                  <a:cubicBezTo>
                    <a:pt x="190" y="237"/>
                    <a:pt x="202" y="237"/>
                    <a:pt x="214" y="238"/>
                  </a:cubicBezTo>
                  <a:cubicBezTo>
                    <a:pt x="217" y="247"/>
                    <a:pt x="216" y="253"/>
                    <a:pt x="224" y="258"/>
                  </a:cubicBezTo>
                  <a:cubicBezTo>
                    <a:pt x="233" y="257"/>
                    <a:pt x="242" y="259"/>
                    <a:pt x="250" y="256"/>
                  </a:cubicBezTo>
                  <a:cubicBezTo>
                    <a:pt x="260" y="252"/>
                    <a:pt x="268" y="218"/>
                    <a:pt x="280" y="210"/>
                  </a:cubicBezTo>
                  <a:cubicBezTo>
                    <a:pt x="284" y="205"/>
                    <a:pt x="288" y="192"/>
                    <a:pt x="288" y="192"/>
                  </a:cubicBezTo>
                  <a:cubicBezTo>
                    <a:pt x="288" y="176"/>
                    <a:pt x="302" y="91"/>
                    <a:pt x="274" y="72"/>
                  </a:cubicBezTo>
                  <a:cubicBezTo>
                    <a:pt x="269" y="65"/>
                    <a:pt x="261" y="57"/>
                    <a:pt x="254" y="52"/>
                  </a:cubicBezTo>
                  <a:cubicBezTo>
                    <a:pt x="249" y="45"/>
                    <a:pt x="241" y="37"/>
                    <a:pt x="234" y="32"/>
                  </a:cubicBezTo>
                  <a:cubicBezTo>
                    <a:pt x="229" y="17"/>
                    <a:pt x="189" y="3"/>
                    <a:pt x="174" y="0"/>
                  </a:cubicBezTo>
                  <a:cubicBezTo>
                    <a:pt x="152" y="1"/>
                    <a:pt x="130" y="0"/>
                    <a:pt x="108" y="2"/>
                  </a:cubicBezTo>
                  <a:cubicBezTo>
                    <a:pt x="93" y="3"/>
                    <a:pt x="78" y="14"/>
                    <a:pt x="64" y="14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40" name="Freeform 12"/>
            <p:cNvSpPr>
              <a:spLocks/>
            </p:cNvSpPr>
            <p:nvPr/>
          </p:nvSpPr>
          <p:spPr bwMode="auto">
            <a:xfrm>
              <a:off x="1606550" y="2120900"/>
              <a:ext cx="239713" cy="276225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114" y="2"/>
                </a:cxn>
                <a:cxn ang="0">
                  <a:pos x="102" y="10"/>
                </a:cxn>
                <a:cxn ang="0">
                  <a:pos x="50" y="54"/>
                </a:cxn>
                <a:cxn ang="0">
                  <a:pos x="26" y="70"/>
                </a:cxn>
                <a:cxn ang="0">
                  <a:pos x="14" y="78"/>
                </a:cxn>
                <a:cxn ang="0">
                  <a:pos x="6" y="90"/>
                </a:cxn>
                <a:cxn ang="0">
                  <a:pos x="2" y="102"/>
                </a:cxn>
                <a:cxn ang="0">
                  <a:pos x="4" y="134"/>
                </a:cxn>
                <a:cxn ang="0">
                  <a:pos x="22" y="140"/>
                </a:cxn>
                <a:cxn ang="0">
                  <a:pos x="90" y="156"/>
                </a:cxn>
                <a:cxn ang="0">
                  <a:pos x="100" y="174"/>
                </a:cxn>
                <a:cxn ang="0">
                  <a:pos x="116" y="172"/>
                </a:cxn>
                <a:cxn ang="0">
                  <a:pos x="128" y="164"/>
                </a:cxn>
                <a:cxn ang="0">
                  <a:pos x="150" y="104"/>
                </a:cxn>
                <a:cxn ang="0">
                  <a:pos x="148" y="12"/>
                </a:cxn>
                <a:cxn ang="0">
                  <a:pos x="144" y="0"/>
                </a:cxn>
              </a:cxnLst>
              <a:rect l="0" t="0" r="r" b="b"/>
              <a:pathLst>
                <a:path w="151" h="174">
                  <a:moveTo>
                    <a:pt x="144" y="0"/>
                  </a:moveTo>
                  <a:cubicBezTo>
                    <a:pt x="134" y="1"/>
                    <a:pt x="124" y="0"/>
                    <a:pt x="114" y="2"/>
                  </a:cubicBezTo>
                  <a:cubicBezTo>
                    <a:pt x="109" y="3"/>
                    <a:pt x="102" y="10"/>
                    <a:pt x="102" y="10"/>
                  </a:cubicBezTo>
                  <a:cubicBezTo>
                    <a:pt x="85" y="36"/>
                    <a:pt x="85" y="50"/>
                    <a:pt x="50" y="54"/>
                  </a:cubicBezTo>
                  <a:cubicBezTo>
                    <a:pt x="40" y="57"/>
                    <a:pt x="34" y="64"/>
                    <a:pt x="26" y="70"/>
                  </a:cubicBezTo>
                  <a:cubicBezTo>
                    <a:pt x="22" y="73"/>
                    <a:pt x="14" y="78"/>
                    <a:pt x="14" y="78"/>
                  </a:cubicBezTo>
                  <a:cubicBezTo>
                    <a:pt x="11" y="82"/>
                    <a:pt x="8" y="85"/>
                    <a:pt x="6" y="90"/>
                  </a:cubicBezTo>
                  <a:cubicBezTo>
                    <a:pt x="5" y="94"/>
                    <a:pt x="2" y="102"/>
                    <a:pt x="2" y="102"/>
                  </a:cubicBezTo>
                  <a:cubicBezTo>
                    <a:pt x="3" y="113"/>
                    <a:pt x="0" y="124"/>
                    <a:pt x="4" y="134"/>
                  </a:cubicBezTo>
                  <a:cubicBezTo>
                    <a:pt x="4" y="134"/>
                    <a:pt x="19" y="139"/>
                    <a:pt x="22" y="140"/>
                  </a:cubicBezTo>
                  <a:cubicBezTo>
                    <a:pt x="46" y="148"/>
                    <a:pt x="65" y="154"/>
                    <a:pt x="90" y="156"/>
                  </a:cubicBezTo>
                  <a:cubicBezTo>
                    <a:pt x="93" y="164"/>
                    <a:pt x="92" y="169"/>
                    <a:pt x="100" y="174"/>
                  </a:cubicBezTo>
                  <a:cubicBezTo>
                    <a:pt x="105" y="173"/>
                    <a:pt x="111" y="174"/>
                    <a:pt x="116" y="172"/>
                  </a:cubicBezTo>
                  <a:cubicBezTo>
                    <a:pt x="121" y="170"/>
                    <a:pt x="128" y="164"/>
                    <a:pt x="128" y="164"/>
                  </a:cubicBezTo>
                  <a:cubicBezTo>
                    <a:pt x="135" y="143"/>
                    <a:pt x="145" y="126"/>
                    <a:pt x="150" y="104"/>
                  </a:cubicBezTo>
                  <a:cubicBezTo>
                    <a:pt x="149" y="73"/>
                    <a:pt x="151" y="43"/>
                    <a:pt x="148" y="12"/>
                  </a:cubicBezTo>
                  <a:cubicBezTo>
                    <a:pt x="147" y="2"/>
                    <a:pt x="123" y="16"/>
                    <a:pt x="144" y="0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1" name="Groupe 40"/>
          <p:cNvGrpSpPr>
            <a:grpSpLocks noChangeAspect="1"/>
          </p:cNvGrpSpPr>
          <p:nvPr/>
        </p:nvGrpSpPr>
        <p:grpSpPr>
          <a:xfrm>
            <a:off x="2362200" y="1981200"/>
            <a:ext cx="4267477" cy="3600000"/>
            <a:chOff x="3200400" y="895350"/>
            <a:chExt cx="2808000" cy="2369250"/>
          </a:xfrm>
        </p:grpSpPr>
        <p:pic>
          <p:nvPicPr>
            <p:cNvPr id="42" name="Picture 37" descr="C:\Users\Public\Documents\Cours\VIBOT\France\Medical Imaging\Project\Matlab\Results\bmp\Patient405\Muscle_normalization\ImageComb12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00400" y="895350"/>
              <a:ext cx="2808000" cy="2369250"/>
            </a:xfrm>
            <a:prstGeom prst="rect">
              <a:avLst/>
            </a:prstGeom>
            <a:noFill/>
          </p:spPr>
        </p:pic>
        <p:sp>
          <p:nvSpPr>
            <p:cNvPr id="43" name="Freeform 13"/>
            <p:cNvSpPr>
              <a:spLocks/>
            </p:cNvSpPr>
            <p:nvPr/>
          </p:nvSpPr>
          <p:spPr bwMode="auto">
            <a:xfrm>
              <a:off x="4424363" y="2012950"/>
              <a:ext cx="479425" cy="411163"/>
            </a:xfrm>
            <a:custGeom>
              <a:avLst/>
              <a:gdLst/>
              <a:ahLst/>
              <a:cxnLst>
                <a:cxn ang="0">
                  <a:pos x="86" y="12"/>
                </a:cxn>
                <a:cxn ang="0">
                  <a:pos x="38" y="18"/>
                </a:cxn>
                <a:cxn ang="0">
                  <a:pos x="12" y="44"/>
                </a:cxn>
                <a:cxn ang="0">
                  <a:pos x="2" y="68"/>
                </a:cxn>
                <a:cxn ang="0">
                  <a:pos x="0" y="74"/>
                </a:cxn>
                <a:cxn ang="0">
                  <a:pos x="2" y="186"/>
                </a:cxn>
                <a:cxn ang="0">
                  <a:pos x="100" y="214"/>
                </a:cxn>
                <a:cxn ang="0">
                  <a:pos x="160" y="228"/>
                </a:cxn>
                <a:cxn ang="0">
                  <a:pos x="178" y="236"/>
                </a:cxn>
                <a:cxn ang="0">
                  <a:pos x="214" y="238"/>
                </a:cxn>
                <a:cxn ang="0">
                  <a:pos x="224" y="258"/>
                </a:cxn>
                <a:cxn ang="0">
                  <a:pos x="250" y="256"/>
                </a:cxn>
                <a:cxn ang="0">
                  <a:pos x="280" y="210"/>
                </a:cxn>
                <a:cxn ang="0">
                  <a:pos x="288" y="192"/>
                </a:cxn>
                <a:cxn ang="0">
                  <a:pos x="274" y="72"/>
                </a:cxn>
                <a:cxn ang="0">
                  <a:pos x="254" y="52"/>
                </a:cxn>
                <a:cxn ang="0">
                  <a:pos x="234" y="32"/>
                </a:cxn>
                <a:cxn ang="0">
                  <a:pos x="174" y="0"/>
                </a:cxn>
                <a:cxn ang="0">
                  <a:pos x="108" y="2"/>
                </a:cxn>
                <a:cxn ang="0">
                  <a:pos x="64" y="14"/>
                </a:cxn>
              </a:cxnLst>
              <a:rect l="0" t="0" r="r" b="b"/>
              <a:pathLst>
                <a:path w="302" h="259">
                  <a:moveTo>
                    <a:pt x="86" y="12"/>
                  </a:moveTo>
                  <a:cubicBezTo>
                    <a:pt x="67" y="13"/>
                    <a:pt x="55" y="15"/>
                    <a:pt x="38" y="18"/>
                  </a:cubicBezTo>
                  <a:cubicBezTo>
                    <a:pt x="26" y="26"/>
                    <a:pt x="22" y="34"/>
                    <a:pt x="12" y="44"/>
                  </a:cubicBezTo>
                  <a:cubicBezTo>
                    <a:pt x="9" y="53"/>
                    <a:pt x="5" y="59"/>
                    <a:pt x="2" y="68"/>
                  </a:cubicBezTo>
                  <a:cubicBezTo>
                    <a:pt x="1" y="70"/>
                    <a:pt x="0" y="74"/>
                    <a:pt x="0" y="74"/>
                  </a:cubicBezTo>
                  <a:cubicBezTo>
                    <a:pt x="1" y="111"/>
                    <a:pt x="0" y="149"/>
                    <a:pt x="2" y="186"/>
                  </a:cubicBezTo>
                  <a:cubicBezTo>
                    <a:pt x="4" y="229"/>
                    <a:pt x="86" y="214"/>
                    <a:pt x="100" y="214"/>
                  </a:cubicBezTo>
                  <a:cubicBezTo>
                    <a:pt x="121" y="216"/>
                    <a:pt x="140" y="221"/>
                    <a:pt x="160" y="228"/>
                  </a:cubicBezTo>
                  <a:cubicBezTo>
                    <a:pt x="166" y="230"/>
                    <a:pt x="172" y="235"/>
                    <a:pt x="178" y="236"/>
                  </a:cubicBezTo>
                  <a:cubicBezTo>
                    <a:pt x="190" y="237"/>
                    <a:pt x="202" y="237"/>
                    <a:pt x="214" y="238"/>
                  </a:cubicBezTo>
                  <a:cubicBezTo>
                    <a:pt x="217" y="247"/>
                    <a:pt x="216" y="253"/>
                    <a:pt x="224" y="258"/>
                  </a:cubicBezTo>
                  <a:cubicBezTo>
                    <a:pt x="233" y="257"/>
                    <a:pt x="242" y="259"/>
                    <a:pt x="250" y="256"/>
                  </a:cubicBezTo>
                  <a:cubicBezTo>
                    <a:pt x="260" y="252"/>
                    <a:pt x="268" y="218"/>
                    <a:pt x="280" y="210"/>
                  </a:cubicBezTo>
                  <a:cubicBezTo>
                    <a:pt x="284" y="205"/>
                    <a:pt x="288" y="192"/>
                    <a:pt x="288" y="192"/>
                  </a:cubicBezTo>
                  <a:cubicBezTo>
                    <a:pt x="288" y="176"/>
                    <a:pt x="302" y="91"/>
                    <a:pt x="274" y="72"/>
                  </a:cubicBezTo>
                  <a:cubicBezTo>
                    <a:pt x="269" y="65"/>
                    <a:pt x="261" y="57"/>
                    <a:pt x="254" y="52"/>
                  </a:cubicBezTo>
                  <a:cubicBezTo>
                    <a:pt x="249" y="45"/>
                    <a:pt x="241" y="37"/>
                    <a:pt x="234" y="32"/>
                  </a:cubicBezTo>
                  <a:cubicBezTo>
                    <a:pt x="229" y="17"/>
                    <a:pt x="189" y="3"/>
                    <a:pt x="174" y="0"/>
                  </a:cubicBezTo>
                  <a:cubicBezTo>
                    <a:pt x="152" y="1"/>
                    <a:pt x="130" y="0"/>
                    <a:pt x="108" y="2"/>
                  </a:cubicBezTo>
                  <a:cubicBezTo>
                    <a:pt x="93" y="3"/>
                    <a:pt x="78" y="14"/>
                    <a:pt x="64" y="14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44" name="Freeform 14"/>
            <p:cNvSpPr>
              <a:spLocks/>
            </p:cNvSpPr>
            <p:nvPr/>
          </p:nvSpPr>
          <p:spPr bwMode="auto">
            <a:xfrm>
              <a:off x="4606925" y="2076450"/>
              <a:ext cx="293688" cy="339725"/>
            </a:xfrm>
            <a:custGeom>
              <a:avLst/>
              <a:gdLst/>
              <a:ahLst/>
              <a:cxnLst>
                <a:cxn ang="0">
                  <a:pos x="114" y="0"/>
                </a:cxn>
                <a:cxn ang="0">
                  <a:pos x="90" y="26"/>
                </a:cxn>
                <a:cxn ang="0">
                  <a:pos x="76" y="42"/>
                </a:cxn>
                <a:cxn ang="0">
                  <a:pos x="58" y="54"/>
                </a:cxn>
                <a:cxn ang="0">
                  <a:pos x="40" y="66"/>
                </a:cxn>
                <a:cxn ang="0">
                  <a:pos x="34" y="70"/>
                </a:cxn>
                <a:cxn ang="0">
                  <a:pos x="8" y="112"/>
                </a:cxn>
                <a:cxn ang="0">
                  <a:pos x="12" y="168"/>
                </a:cxn>
                <a:cxn ang="0">
                  <a:pos x="36" y="174"/>
                </a:cxn>
                <a:cxn ang="0">
                  <a:pos x="92" y="194"/>
                </a:cxn>
                <a:cxn ang="0">
                  <a:pos x="138" y="202"/>
                </a:cxn>
                <a:cxn ang="0">
                  <a:pos x="158" y="166"/>
                </a:cxn>
                <a:cxn ang="0">
                  <a:pos x="164" y="142"/>
                </a:cxn>
                <a:cxn ang="0">
                  <a:pos x="154" y="32"/>
                </a:cxn>
                <a:cxn ang="0">
                  <a:pos x="140" y="16"/>
                </a:cxn>
                <a:cxn ang="0">
                  <a:pos x="128" y="8"/>
                </a:cxn>
                <a:cxn ang="0">
                  <a:pos x="114" y="0"/>
                </a:cxn>
              </a:cxnLst>
              <a:rect l="0" t="0" r="r" b="b"/>
              <a:pathLst>
                <a:path w="185" h="214">
                  <a:moveTo>
                    <a:pt x="114" y="0"/>
                  </a:moveTo>
                  <a:cubicBezTo>
                    <a:pt x="110" y="21"/>
                    <a:pt x="114" y="23"/>
                    <a:pt x="90" y="26"/>
                  </a:cubicBezTo>
                  <a:cubicBezTo>
                    <a:pt x="84" y="30"/>
                    <a:pt x="82" y="38"/>
                    <a:pt x="76" y="42"/>
                  </a:cubicBezTo>
                  <a:cubicBezTo>
                    <a:pt x="70" y="46"/>
                    <a:pt x="64" y="50"/>
                    <a:pt x="58" y="54"/>
                  </a:cubicBezTo>
                  <a:cubicBezTo>
                    <a:pt x="52" y="58"/>
                    <a:pt x="46" y="62"/>
                    <a:pt x="40" y="66"/>
                  </a:cubicBezTo>
                  <a:cubicBezTo>
                    <a:pt x="38" y="67"/>
                    <a:pt x="34" y="70"/>
                    <a:pt x="34" y="70"/>
                  </a:cubicBezTo>
                  <a:cubicBezTo>
                    <a:pt x="25" y="84"/>
                    <a:pt x="13" y="96"/>
                    <a:pt x="8" y="112"/>
                  </a:cubicBezTo>
                  <a:cubicBezTo>
                    <a:pt x="9" y="131"/>
                    <a:pt x="0" y="153"/>
                    <a:pt x="12" y="168"/>
                  </a:cubicBezTo>
                  <a:cubicBezTo>
                    <a:pt x="17" y="175"/>
                    <a:pt x="30" y="173"/>
                    <a:pt x="36" y="174"/>
                  </a:cubicBezTo>
                  <a:cubicBezTo>
                    <a:pt x="58" y="177"/>
                    <a:pt x="72" y="187"/>
                    <a:pt x="92" y="194"/>
                  </a:cubicBezTo>
                  <a:cubicBezTo>
                    <a:pt x="99" y="214"/>
                    <a:pt x="119" y="203"/>
                    <a:pt x="138" y="202"/>
                  </a:cubicBezTo>
                  <a:cubicBezTo>
                    <a:pt x="146" y="190"/>
                    <a:pt x="150" y="178"/>
                    <a:pt x="158" y="166"/>
                  </a:cubicBezTo>
                  <a:cubicBezTo>
                    <a:pt x="160" y="158"/>
                    <a:pt x="161" y="150"/>
                    <a:pt x="164" y="142"/>
                  </a:cubicBezTo>
                  <a:cubicBezTo>
                    <a:pt x="163" y="105"/>
                    <a:pt x="185" y="52"/>
                    <a:pt x="154" y="32"/>
                  </a:cubicBezTo>
                  <a:cubicBezTo>
                    <a:pt x="150" y="27"/>
                    <a:pt x="145" y="20"/>
                    <a:pt x="140" y="16"/>
                  </a:cubicBezTo>
                  <a:cubicBezTo>
                    <a:pt x="136" y="13"/>
                    <a:pt x="128" y="8"/>
                    <a:pt x="128" y="8"/>
                  </a:cubicBezTo>
                  <a:cubicBezTo>
                    <a:pt x="124" y="2"/>
                    <a:pt x="122" y="0"/>
                    <a:pt x="114" y="0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5" name="Groupe 44"/>
          <p:cNvGrpSpPr>
            <a:grpSpLocks noChangeAspect="1"/>
          </p:cNvGrpSpPr>
          <p:nvPr/>
        </p:nvGrpSpPr>
        <p:grpSpPr>
          <a:xfrm>
            <a:off x="2362200" y="1981200"/>
            <a:ext cx="4266667" cy="3600000"/>
            <a:chOff x="6229350" y="904875"/>
            <a:chExt cx="2808000" cy="2369250"/>
          </a:xfrm>
        </p:grpSpPr>
        <p:pic>
          <p:nvPicPr>
            <p:cNvPr id="46" name="Picture 38" descr="C:\Users\Public\Documents\Cours\VIBOT\France\Medical Imaging\Project\Matlab\Results\bmp\Patient405\Muscle_normalization\ImageComb13.bmp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29350" y="904875"/>
              <a:ext cx="2808000" cy="2369250"/>
            </a:xfrm>
            <a:prstGeom prst="rect">
              <a:avLst/>
            </a:prstGeom>
            <a:noFill/>
          </p:spPr>
        </p:pic>
        <p:sp>
          <p:nvSpPr>
            <p:cNvPr id="47" name="Freeform 15"/>
            <p:cNvSpPr>
              <a:spLocks/>
            </p:cNvSpPr>
            <p:nvPr/>
          </p:nvSpPr>
          <p:spPr bwMode="auto">
            <a:xfrm>
              <a:off x="7423150" y="1981200"/>
              <a:ext cx="511175" cy="466725"/>
            </a:xfrm>
            <a:custGeom>
              <a:avLst/>
              <a:gdLst/>
              <a:ahLst/>
              <a:cxnLst>
                <a:cxn ang="0">
                  <a:pos x="18" y="110"/>
                </a:cxn>
                <a:cxn ang="0">
                  <a:pos x="36" y="60"/>
                </a:cxn>
                <a:cxn ang="0">
                  <a:pos x="52" y="44"/>
                </a:cxn>
                <a:cxn ang="0">
                  <a:pos x="114" y="6"/>
                </a:cxn>
                <a:cxn ang="0">
                  <a:pos x="238" y="38"/>
                </a:cxn>
                <a:cxn ang="0">
                  <a:pos x="272" y="78"/>
                </a:cxn>
                <a:cxn ang="0">
                  <a:pos x="282" y="96"/>
                </a:cxn>
                <a:cxn ang="0">
                  <a:pos x="286" y="108"/>
                </a:cxn>
                <a:cxn ang="0">
                  <a:pos x="274" y="282"/>
                </a:cxn>
                <a:cxn ang="0">
                  <a:pos x="258" y="294"/>
                </a:cxn>
                <a:cxn ang="0">
                  <a:pos x="218" y="280"/>
                </a:cxn>
                <a:cxn ang="0">
                  <a:pos x="206" y="264"/>
                </a:cxn>
                <a:cxn ang="0">
                  <a:pos x="190" y="248"/>
                </a:cxn>
                <a:cxn ang="0">
                  <a:pos x="170" y="232"/>
                </a:cxn>
                <a:cxn ang="0">
                  <a:pos x="118" y="234"/>
                </a:cxn>
                <a:cxn ang="0">
                  <a:pos x="82" y="256"/>
                </a:cxn>
                <a:cxn ang="0">
                  <a:pos x="18" y="110"/>
                </a:cxn>
              </a:cxnLst>
              <a:rect l="0" t="0" r="r" b="b"/>
              <a:pathLst>
                <a:path w="322" h="294">
                  <a:moveTo>
                    <a:pt x="18" y="110"/>
                  </a:moveTo>
                  <a:cubicBezTo>
                    <a:pt x="28" y="96"/>
                    <a:pt x="31" y="76"/>
                    <a:pt x="36" y="60"/>
                  </a:cubicBezTo>
                  <a:cubicBezTo>
                    <a:pt x="39" y="52"/>
                    <a:pt x="46" y="49"/>
                    <a:pt x="52" y="44"/>
                  </a:cubicBezTo>
                  <a:cubicBezTo>
                    <a:pt x="70" y="29"/>
                    <a:pt x="91" y="12"/>
                    <a:pt x="114" y="6"/>
                  </a:cubicBezTo>
                  <a:cubicBezTo>
                    <a:pt x="219" y="9"/>
                    <a:pt x="180" y="0"/>
                    <a:pt x="238" y="38"/>
                  </a:cubicBezTo>
                  <a:cubicBezTo>
                    <a:pt x="247" y="52"/>
                    <a:pt x="261" y="65"/>
                    <a:pt x="272" y="78"/>
                  </a:cubicBezTo>
                  <a:cubicBezTo>
                    <a:pt x="276" y="83"/>
                    <a:pt x="280" y="91"/>
                    <a:pt x="282" y="96"/>
                  </a:cubicBezTo>
                  <a:cubicBezTo>
                    <a:pt x="284" y="100"/>
                    <a:pt x="286" y="108"/>
                    <a:pt x="286" y="108"/>
                  </a:cubicBezTo>
                  <a:cubicBezTo>
                    <a:pt x="285" y="166"/>
                    <a:pt x="322" y="250"/>
                    <a:pt x="274" y="282"/>
                  </a:cubicBezTo>
                  <a:cubicBezTo>
                    <a:pt x="269" y="289"/>
                    <a:pt x="266" y="291"/>
                    <a:pt x="258" y="294"/>
                  </a:cubicBezTo>
                  <a:cubicBezTo>
                    <a:pt x="228" y="292"/>
                    <a:pt x="236" y="292"/>
                    <a:pt x="218" y="280"/>
                  </a:cubicBezTo>
                  <a:cubicBezTo>
                    <a:pt x="215" y="272"/>
                    <a:pt x="213" y="269"/>
                    <a:pt x="206" y="264"/>
                  </a:cubicBezTo>
                  <a:cubicBezTo>
                    <a:pt x="201" y="257"/>
                    <a:pt x="196" y="254"/>
                    <a:pt x="190" y="248"/>
                  </a:cubicBezTo>
                  <a:cubicBezTo>
                    <a:pt x="187" y="240"/>
                    <a:pt x="170" y="232"/>
                    <a:pt x="170" y="232"/>
                  </a:cubicBezTo>
                  <a:cubicBezTo>
                    <a:pt x="153" y="233"/>
                    <a:pt x="135" y="231"/>
                    <a:pt x="118" y="234"/>
                  </a:cubicBezTo>
                  <a:cubicBezTo>
                    <a:pt x="106" y="236"/>
                    <a:pt x="94" y="252"/>
                    <a:pt x="82" y="256"/>
                  </a:cubicBezTo>
                  <a:cubicBezTo>
                    <a:pt x="0" y="250"/>
                    <a:pt x="19" y="178"/>
                    <a:pt x="18" y="110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48" name="Freeform 16"/>
            <p:cNvSpPr>
              <a:spLocks/>
            </p:cNvSpPr>
            <p:nvPr/>
          </p:nvSpPr>
          <p:spPr bwMode="auto">
            <a:xfrm>
              <a:off x="7661275" y="2106613"/>
              <a:ext cx="258763" cy="331787"/>
            </a:xfrm>
            <a:custGeom>
              <a:avLst/>
              <a:gdLst/>
              <a:ahLst/>
              <a:cxnLst>
                <a:cxn ang="0">
                  <a:pos x="6" y="151"/>
                </a:cxn>
                <a:cxn ang="0">
                  <a:pos x="14" y="99"/>
                </a:cxn>
                <a:cxn ang="0">
                  <a:pos x="50" y="77"/>
                </a:cxn>
                <a:cxn ang="0">
                  <a:pos x="64" y="59"/>
                </a:cxn>
                <a:cxn ang="0">
                  <a:pos x="92" y="1"/>
                </a:cxn>
                <a:cxn ang="0">
                  <a:pos x="112" y="5"/>
                </a:cxn>
                <a:cxn ang="0">
                  <a:pos x="120" y="43"/>
                </a:cxn>
                <a:cxn ang="0">
                  <a:pos x="136" y="95"/>
                </a:cxn>
                <a:cxn ang="0">
                  <a:pos x="112" y="209"/>
                </a:cxn>
                <a:cxn ang="0">
                  <a:pos x="74" y="191"/>
                </a:cxn>
                <a:cxn ang="0">
                  <a:pos x="18" y="147"/>
                </a:cxn>
                <a:cxn ang="0">
                  <a:pos x="6" y="151"/>
                </a:cxn>
              </a:cxnLst>
              <a:rect l="0" t="0" r="r" b="b"/>
              <a:pathLst>
                <a:path w="163" h="209">
                  <a:moveTo>
                    <a:pt x="6" y="151"/>
                  </a:moveTo>
                  <a:cubicBezTo>
                    <a:pt x="12" y="134"/>
                    <a:pt x="0" y="111"/>
                    <a:pt x="14" y="99"/>
                  </a:cubicBezTo>
                  <a:cubicBezTo>
                    <a:pt x="24" y="90"/>
                    <a:pt x="40" y="87"/>
                    <a:pt x="50" y="77"/>
                  </a:cubicBezTo>
                  <a:cubicBezTo>
                    <a:pt x="55" y="72"/>
                    <a:pt x="64" y="59"/>
                    <a:pt x="64" y="59"/>
                  </a:cubicBezTo>
                  <a:cubicBezTo>
                    <a:pt x="67" y="41"/>
                    <a:pt x="72" y="8"/>
                    <a:pt x="92" y="1"/>
                  </a:cubicBezTo>
                  <a:cubicBezTo>
                    <a:pt x="99" y="2"/>
                    <a:pt x="107" y="0"/>
                    <a:pt x="112" y="5"/>
                  </a:cubicBezTo>
                  <a:cubicBezTo>
                    <a:pt x="117" y="10"/>
                    <a:pt x="119" y="39"/>
                    <a:pt x="120" y="43"/>
                  </a:cubicBezTo>
                  <a:cubicBezTo>
                    <a:pt x="124" y="61"/>
                    <a:pt x="132" y="77"/>
                    <a:pt x="136" y="95"/>
                  </a:cubicBezTo>
                  <a:cubicBezTo>
                    <a:pt x="138" y="133"/>
                    <a:pt x="163" y="204"/>
                    <a:pt x="112" y="209"/>
                  </a:cubicBezTo>
                  <a:cubicBezTo>
                    <a:pt x="94" y="207"/>
                    <a:pt x="88" y="200"/>
                    <a:pt x="74" y="191"/>
                  </a:cubicBezTo>
                  <a:cubicBezTo>
                    <a:pt x="62" y="172"/>
                    <a:pt x="37" y="159"/>
                    <a:pt x="18" y="147"/>
                  </a:cubicBezTo>
                  <a:cubicBezTo>
                    <a:pt x="14" y="145"/>
                    <a:pt x="10" y="150"/>
                    <a:pt x="6" y="151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9" name="Groupe 48"/>
          <p:cNvGrpSpPr>
            <a:grpSpLocks noChangeAspect="1"/>
          </p:cNvGrpSpPr>
          <p:nvPr/>
        </p:nvGrpSpPr>
        <p:grpSpPr>
          <a:xfrm>
            <a:off x="2362733" y="1981200"/>
            <a:ext cx="4266667" cy="3600000"/>
            <a:chOff x="180975" y="3933825"/>
            <a:chExt cx="2808000" cy="2369250"/>
          </a:xfrm>
        </p:grpSpPr>
        <p:pic>
          <p:nvPicPr>
            <p:cNvPr id="50" name="Picture 39" descr="C:\Users\Public\Documents\Cours\VIBOT\France\Medical Imaging\Project\Matlab\Results\bmp\Patient405\Muscle_normalization\ImageComb14.bmp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0975" y="3933825"/>
              <a:ext cx="2808000" cy="2369250"/>
            </a:xfrm>
            <a:prstGeom prst="rect">
              <a:avLst/>
            </a:prstGeom>
            <a:noFill/>
          </p:spPr>
        </p:pic>
        <p:sp>
          <p:nvSpPr>
            <p:cNvPr id="51" name="Freeform 17"/>
            <p:cNvSpPr>
              <a:spLocks/>
            </p:cNvSpPr>
            <p:nvPr/>
          </p:nvSpPr>
          <p:spPr bwMode="auto">
            <a:xfrm>
              <a:off x="1420813" y="5043488"/>
              <a:ext cx="452437" cy="449262"/>
            </a:xfrm>
            <a:custGeom>
              <a:avLst/>
              <a:gdLst/>
              <a:ahLst/>
              <a:cxnLst>
                <a:cxn ang="0">
                  <a:pos x="7" y="197"/>
                </a:cxn>
                <a:cxn ang="0">
                  <a:pos x="5" y="173"/>
                </a:cxn>
                <a:cxn ang="0">
                  <a:pos x="1" y="137"/>
                </a:cxn>
                <a:cxn ang="0">
                  <a:pos x="7" y="61"/>
                </a:cxn>
                <a:cxn ang="0">
                  <a:pos x="25" y="39"/>
                </a:cxn>
                <a:cxn ang="0">
                  <a:pos x="31" y="35"/>
                </a:cxn>
                <a:cxn ang="0">
                  <a:pos x="47" y="23"/>
                </a:cxn>
                <a:cxn ang="0">
                  <a:pos x="69" y="9"/>
                </a:cxn>
                <a:cxn ang="0">
                  <a:pos x="85" y="5"/>
                </a:cxn>
                <a:cxn ang="0">
                  <a:pos x="93" y="3"/>
                </a:cxn>
                <a:cxn ang="0">
                  <a:pos x="183" y="9"/>
                </a:cxn>
                <a:cxn ang="0">
                  <a:pos x="195" y="17"/>
                </a:cxn>
                <a:cxn ang="0">
                  <a:pos x="201" y="19"/>
                </a:cxn>
                <a:cxn ang="0">
                  <a:pos x="213" y="27"/>
                </a:cxn>
                <a:cxn ang="0">
                  <a:pos x="223" y="39"/>
                </a:cxn>
                <a:cxn ang="0">
                  <a:pos x="235" y="47"/>
                </a:cxn>
                <a:cxn ang="0">
                  <a:pos x="237" y="53"/>
                </a:cxn>
                <a:cxn ang="0">
                  <a:pos x="243" y="57"/>
                </a:cxn>
                <a:cxn ang="0">
                  <a:pos x="247" y="69"/>
                </a:cxn>
                <a:cxn ang="0">
                  <a:pos x="255" y="81"/>
                </a:cxn>
                <a:cxn ang="0">
                  <a:pos x="263" y="99"/>
                </a:cxn>
                <a:cxn ang="0">
                  <a:pos x="237" y="265"/>
                </a:cxn>
                <a:cxn ang="0">
                  <a:pos x="199" y="261"/>
                </a:cxn>
                <a:cxn ang="0">
                  <a:pos x="147" y="211"/>
                </a:cxn>
                <a:cxn ang="0">
                  <a:pos x="85" y="221"/>
                </a:cxn>
                <a:cxn ang="0">
                  <a:pos x="59" y="229"/>
                </a:cxn>
                <a:cxn ang="0">
                  <a:pos x="53" y="231"/>
                </a:cxn>
                <a:cxn ang="0">
                  <a:pos x="3" y="209"/>
                </a:cxn>
                <a:cxn ang="0">
                  <a:pos x="3" y="183"/>
                </a:cxn>
              </a:cxnLst>
              <a:rect l="0" t="0" r="r" b="b"/>
              <a:pathLst>
                <a:path w="285" h="283">
                  <a:moveTo>
                    <a:pt x="7" y="197"/>
                  </a:moveTo>
                  <a:cubicBezTo>
                    <a:pt x="6" y="189"/>
                    <a:pt x="6" y="181"/>
                    <a:pt x="5" y="173"/>
                  </a:cubicBezTo>
                  <a:cubicBezTo>
                    <a:pt x="4" y="161"/>
                    <a:pt x="1" y="137"/>
                    <a:pt x="1" y="137"/>
                  </a:cubicBezTo>
                  <a:cubicBezTo>
                    <a:pt x="2" y="101"/>
                    <a:pt x="1" y="89"/>
                    <a:pt x="7" y="61"/>
                  </a:cubicBezTo>
                  <a:cubicBezTo>
                    <a:pt x="10" y="48"/>
                    <a:pt x="14" y="47"/>
                    <a:pt x="25" y="39"/>
                  </a:cubicBezTo>
                  <a:cubicBezTo>
                    <a:pt x="27" y="38"/>
                    <a:pt x="31" y="35"/>
                    <a:pt x="31" y="35"/>
                  </a:cubicBezTo>
                  <a:cubicBezTo>
                    <a:pt x="36" y="28"/>
                    <a:pt x="40" y="28"/>
                    <a:pt x="47" y="23"/>
                  </a:cubicBezTo>
                  <a:cubicBezTo>
                    <a:pt x="52" y="16"/>
                    <a:pt x="60" y="11"/>
                    <a:pt x="69" y="9"/>
                  </a:cubicBezTo>
                  <a:cubicBezTo>
                    <a:pt x="74" y="8"/>
                    <a:pt x="80" y="6"/>
                    <a:pt x="85" y="5"/>
                  </a:cubicBezTo>
                  <a:cubicBezTo>
                    <a:pt x="88" y="4"/>
                    <a:pt x="93" y="3"/>
                    <a:pt x="93" y="3"/>
                  </a:cubicBezTo>
                  <a:cubicBezTo>
                    <a:pt x="158" y="5"/>
                    <a:pt x="148" y="0"/>
                    <a:pt x="183" y="9"/>
                  </a:cubicBezTo>
                  <a:cubicBezTo>
                    <a:pt x="187" y="12"/>
                    <a:pt x="190" y="15"/>
                    <a:pt x="195" y="17"/>
                  </a:cubicBezTo>
                  <a:cubicBezTo>
                    <a:pt x="197" y="18"/>
                    <a:pt x="199" y="18"/>
                    <a:pt x="201" y="19"/>
                  </a:cubicBezTo>
                  <a:cubicBezTo>
                    <a:pt x="205" y="21"/>
                    <a:pt x="213" y="27"/>
                    <a:pt x="213" y="27"/>
                  </a:cubicBezTo>
                  <a:cubicBezTo>
                    <a:pt x="217" y="32"/>
                    <a:pt x="218" y="35"/>
                    <a:pt x="223" y="39"/>
                  </a:cubicBezTo>
                  <a:cubicBezTo>
                    <a:pt x="227" y="42"/>
                    <a:pt x="235" y="47"/>
                    <a:pt x="235" y="47"/>
                  </a:cubicBezTo>
                  <a:cubicBezTo>
                    <a:pt x="236" y="49"/>
                    <a:pt x="236" y="51"/>
                    <a:pt x="237" y="53"/>
                  </a:cubicBezTo>
                  <a:cubicBezTo>
                    <a:pt x="239" y="55"/>
                    <a:pt x="242" y="55"/>
                    <a:pt x="243" y="57"/>
                  </a:cubicBezTo>
                  <a:cubicBezTo>
                    <a:pt x="245" y="61"/>
                    <a:pt x="245" y="65"/>
                    <a:pt x="247" y="69"/>
                  </a:cubicBezTo>
                  <a:cubicBezTo>
                    <a:pt x="250" y="73"/>
                    <a:pt x="252" y="77"/>
                    <a:pt x="255" y="81"/>
                  </a:cubicBezTo>
                  <a:cubicBezTo>
                    <a:pt x="259" y="86"/>
                    <a:pt x="263" y="99"/>
                    <a:pt x="263" y="99"/>
                  </a:cubicBezTo>
                  <a:cubicBezTo>
                    <a:pt x="263" y="127"/>
                    <a:pt x="285" y="233"/>
                    <a:pt x="237" y="265"/>
                  </a:cubicBezTo>
                  <a:cubicBezTo>
                    <a:pt x="225" y="283"/>
                    <a:pt x="211" y="265"/>
                    <a:pt x="199" y="261"/>
                  </a:cubicBezTo>
                  <a:cubicBezTo>
                    <a:pt x="186" y="241"/>
                    <a:pt x="166" y="224"/>
                    <a:pt x="147" y="211"/>
                  </a:cubicBezTo>
                  <a:cubicBezTo>
                    <a:pt x="120" y="212"/>
                    <a:pt x="107" y="214"/>
                    <a:pt x="85" y="221"/>
                  </a:cubicBezTo>
                  <a:cubicBezTo>
                    <a:pt x="76" y="224"/>
                    <a:pt x="68" y="226"/>
                    <a:pt x="59" y="229"/>
                  </a:cubicBezTo>
                  <a:cubicBezTo>
                    <a:pt x="57" y="230"/>
                    <a:pt x="53" y="231"/>
                    <a:pt x="53" y="231"/>
                  </a:cubicBezTo>
                  <a:cubicBezTo>
                    <a:pt x="19" y="229"/>
                    <a:pt x="23" y="229"/>
                    <a:pt x="3" y="209"/>
                  </a:cubicBezTo>
                  <a:cubicBezTo>
                    <a:pt x="0" y="200"/>
                    <a:pt x="3" y="192"/>
                    <a:pt x="3" y="183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52" name="Freeform 18"/>
            <p:cNvSpPr>
              <a:spLocks/>
            </p:cNvSpPr>
            <p:nvPr/>
          </p:nvSpPr>
          <p:spPr bwMode="auto">
            <a:xfrm>
              <a:off x="1577975" y="5135563"/>
              <a:ext cx="254000" cy="330200"/>
            </a:xfrm>
            <a:custGeom>
              <a:avLst/>
              <a:gdLst/>
              <a:ahLst/>
              <a:cxnLst>
                <a:cxn ang="0">
                  <a:pos x="132" y="1"/>
                </a:cxn>
                <a:cxn ang="0">
                  <a:pos x="114" y="3"/>
                </a:cxn>
                <a:cxn ang="0">
                  <a:pos x="86" y="51"/>
                </a:cxn>
                <a:cxn ang="0">
                  <a:pos x="24" y="81"/>
                </a:cxn>
                <a:cxn ang="0">
                  <a:pos x="26" y="153"/>
                </a:cxn>
                <a:cxn ang="0">
                  <a:pos x="58" y="155"/>
                </a:cxn>
                <a:cxn ang="0">
                  <a:pos x="72" y="177"/>
                </a:cxn>
                <a:cxn ang="0">
                  <a:pos x="88" y="189"/>
                </a:cxn>
                <a:cxn ang="0">
                  <a:pos x="100" y="193"/>
                </a:cxn>
                <a:cxn ang="0">
                  <a:pos x="142" y="199"/>
                </a:cxn>
                <a:cxn ang="0">
                  <a:pos x="160" y="181"/>
                </a:cxn>
                <a:cxn ang="0">
                  <a:pos x="158" y="39"/>
                </a:cxn>
                <a:cxn ang="0">
                  <a:pos x="132" y="1"/>
                </a:cxn>
              </a:cxnLst>
              <a:rect l="0" t="0" r="r" b="b"/>
              <a:pathLst>
                <a:path w="160" h="208">
                  <a:moveTo>
                    <a:pt x="132" y="1"/>
                  </a:moveTo>
                  <a:cubicBezTo>
                    <a:pt x="126" y="2"/>
                    <a:pt x="119" y="0"/>
                    <a:pt x="114" y="3"/>
                  </a:cubicBezTo>
                  <a:cubicBezTo>
                    <a:pt x="104" y="8"/>
                    <a:pt x="96" y="41"/>
                    <a:pt x="86" y="51"/>
                  </a:cubicBezTo>
                  <a:cubicBezTo>
                    <a:pt x="75" y="85"/>
                    <a:pt x="69" y="79"/>
                    <a:pt x="24" y="81"/>
                  </a:cubicBezTo>
                  <a:cubicBezTo>
                    <a:pt x="12" y="99"/>
                    <a:pt x="0" y="149"/>
                    <a:pt x="26" y="153"/>
                  </a:cubicBezTo>
                  <a:cubicBezTo>
                    <a:pt x="37" y="155"/>
                    <a:pt x="47" y="154"/>
                    <a:pt x="58" y="155"/>
                  </a:cubicBezTo>
                  <a:cubicBezTo>
                    <a:pt x="64" y="164"/>
                    <a:pt x="63" y="171"/>
                    <a:pt x="72" y="177"/>
                  </a:cubicBezTo>
                  <a:cubicBezTo>
                    <a:pt x="76" y="183"/>
                    <a:pt x="81" y="186"/>
                    <a:pt x="88" y="189"/>
                  </a:cubicBezTo>
                  <a:cubicBezTo>
                    <a:pt x="92" y="191"/>
                    <a:pt x="100" y="193"/>
                    <a:pt x="100" y="193"/>
                  </a:cubicBezTo>
                  <a:cubicBezTo>
                    <a:pt x="110" y="208"/>
                    <a:pt x="122" y="200"/>
                    <a:pt x="142" y="199"/>
                  </a:cubicBezTo>
                  <a:cubicBezTo>
                    <a:pt x="153" y="195"/>
                    <a:pt x="154" y="190"/>
                    <a:pt x="160" y="181"/>
                  </a:cubicBezTo>
                  <a:cubicBezTo>
                    <a:pt x="159" y="134"/>
                    <a:pt x="159" y="86"/>
                    <a:pt x="158" y="39"/>
                  </a:cubicBezTo>
                  <a:cubicBezTo>
                    <a:pt x="158" y="25"/>
                    <a:pt x="126" y="14"/>
                    <a:pt x="132" y="1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3" name="Groupe 52"/>
          <p:cNvGrpSpPr>
            <a:grpSpLocks noChangeAspect="1"/>
          </p:cNvGrpSpPr>
          <p:nvPr/>
        </p:nvGrpSpPr>
        <p:grpSpPr>
          <a:xfrm>
            <a:off x="2362200" y="1962600"/>
            <a:ext cx="4266667" cy="3600000"/>
            <a:chOff x="3200400" y="3943350"/>
            <a:chExt cx="2808000" cy="2369250"/>
          </a:xfrm>
        </p:grpSpPr>
        <p:pic>
          <p:nvPicPr>
            <p:cNvPr id="54" name="Picture 40" descr="C:\Users\Public\Documents\Cours\VIBOT\France\Medical Imaging\Project\Matlab\Results\bmp\Patient405\Muscle_normalization\ImageComb15.bmp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00400" y="3943350"/>
              <a:ext cx="2808000" cy="2369250"/>
            </a:xfrm>
            <a:prstGeom prst="rect">
              <a:avLst/>
            </a:prstGeom>
            <a:noFill/>
          </p:spPr>
        </p:pic>
        <p:sp>
          <p:nvSpPr>
            <p:cNvPr id="55" name="Freeform 19"/>
            <p:cNvSpPr>
              <a:spLocks/>
            </p:cNvSpPr>
            <p:nvPr/>
          </p:nvSpPr>
          <p:spPr bwMode="auto">
            <a:xfrm>
              <a:off x="4440238" y="5053013"/>
              <a:ext cx="430212" cy="430212"/>
            </a:xfrm>
            <a:custGeom>
              <a:avLst/>
              <a:gdLst/>
              <a:ahLst/>
              <a:cxnLst>
                <a:cxn ang="0">
                  <a:pos x="7" y="197"/>
                </a:cxn>
                <a:cxn ang="0">
                  <a:pos x="5" y="173"/>
                </a:cxn>
                <a:cxn ang="0">
                  <a:pos x="1" y="137"/>
                </a:cxn>
                <a:cxn ang="0">
                  <a:pos x="7" y="61"/>
                </a:cxn>
                <a:cxn ang="0">
                  <a:pos x="25" y="39"/>
                </a:cxn>
                <a:cxn ang="0">
                  <a:pos x="31" y="35"/>
                </a:cxn>
                <a:cxn ang="0">
                  <a:pos x="47" y="23"/>
                </a:cxn>
                <a:cxn ang="0">
                  <a:pos x="69" y="9"/>
                </a:cxn>
                <a:cxn ang="0">
                  <a:pos x="85" y="5"/>
                </a:cxn>
                <a:cxn ang="0">
                  <a:pos x="93" y="3"/>
                </a:cxn>
                <a:cxn ang="0">
                  <a:pos x="183" y="9"/>
                </a:cxn>
                <a:cxn ang="0">
                  <a:pos x="195" y="17"/>
                </a:cxn>
                <a:cxn ang="0">
                  <a:pos x="201" y="19"/>
                </a:cxn>
                <a:cxn ang="0">
                  <a:pos x="213" y="27"/>
                </a:cxn>
                <a:cxn ang="0">
                  <a:pos x="223" y="39"/>
                </a:cxn>
                <a:cxn ang="0">
                  <a:pos x="235" y="47"/>
                </a:cxn>
                <a:cxn ang="0">
                  <a:pos x="237" y="53"/>
                </a:cxn>
                <a:cxn ang="0">
                  <a:pos x="243" y="57"/>
                </a:cxn>
                <a:cxn ang="0">
                  <a:pos x="247" y="69"/>
                </a:cxn>
                <a:cxn ang="0">
                  <a:pos x="255" y="81"/>
                </a:cxn>
                <a:cxn ang="0">
                  <a:pos x="263" y="99"/>
                </a:cxn>
                <a:cxn ang="0">
                  <a:pos x="237" y="265"/>
                </a:cxn>
                <a:cxn ang="0">
                  <a:pos x="199" y="261"/>
                </a:cxn>
                <a:cxn ang="0">
                  <a:pos x="147" y="211"/>
                </a:cxn>
                <a:cxn ang="0">
                  <a:pos x="85" y="221"/>
                </a:cxn>
                <a:cxn ang="0">
                  <a:pos x="59" y="229"/>
                </a:cxn>
                <a:cxn ang="0">
                  <a:pos x="53" y="231"/>
                </a:cxn>
                <a:cxn ang="0">
                  <a:pos x="3" y="209"/>
                </a:cxn>
                <a:cxn ang="0">
                  <a:pos x="3" y="183"/>
                </a:cxn>
              </a:cxnLst>
              <a:rect l="0" t="0" r="r" b="b"/>
              <a:pathLst>
                <a:path w="285" h="283">
                  <a:moveTo>
                    <a:pt x="7" y="197"/>
                  </a:moveTo>
                  <a:cubicBezTo>
                    <a:pt x="6" y="189"/>
                    <a:pt x="6" y="181"/>
                    <a:pt x="5" y="173"/>
                  </a:cubicBezTo>
                  <a:cubicBezTo>
                    <a:pt x="4" y="161"/>
                    <a:pt x="1" y="137"/>
                    <a:pt x="1" y="137"/>
                  </a:cubicBezTo>
                  <a:cubicBezTo>
                    <a:pt x="2" y="101"/>
                    <a:pt x="1" y="89"/>
                    <a:pt x="7" y="61"/>
                  </a:cubicBezTo>
                  <a:cubicBezTo>
                    <a:pt x="10" y="48"/>
                    <a:pt x="14" y="47"/>
                    <a:pt x="25" y="39"/>
                  </a:cubicBezTo>
                  <a:cubicBezTo>
                    <a:pt x="27" y="38"/>
                    <a:pt x="31" y="35"/>
                    <a:pt x="31" y="35"/>
                  </a:cubicBezTo>
                  <a:cubicBezTo>
                    <a:pt x="36" y="28"/>
                    <a:pt x="40" y="28"/>
                    <a:pt x="47" y="23"/>
                  </a:cubicBezTo>
                  <a:cubicBezTo>
                    <a:pt x="52" y="16"/>
                    <a:pt x="60" y="11"/>
                    <a:pt x="69" y="9"/>
                  </a:cubicBezTo>
                  <a:cubicBezTo>
                    <a:pt x="74" y="8"/>
                    <a:pt x="80" y="6"/>
                    <a:pt x="85" y="5"/>
                  </a:cubicBezTo>
                  <a:cubicBezTo>
                    <a:pt x="88" y="4"/>
                    <a:pt x="93" y="3"/>
                    <a:pt x="93" y="3"/>
                  </a:cubicBezTo>
                  <a:cubicBezTo>
                    <a:pt x="158" y="5"/>
                    <a:pt x="148" y="0"/>
                    <a:pt x="183" y="9"/>
                  </a:cubicBezTo>
                  <a:cubicBezTo>
                    <a:pt x="187" y="12"/>
                    <a:pt x="190" y="15"/>
                    <a:pt x="195" y="17"/>
                  </a:cubicBezTo>
                  <a:cubicBezTo>
                    <a:pt x="197" y="18"/>
                    <a:pt x="199" y="18"/>
                    <a:pt x="201" y="19"/>
                  </a:cubicBezTo>
                  <a:cubicBezTo>
                    <a:pt x="205" y="21"/>
                    <a:pt x="213" y="27"/>
                    <a:pt x="213" y="27"/>
                  </a:cubicBezTo>
                  <a:cubicBezTo>
                    <a:pt x="217" y="32"/>
                    <a:pt x="218" y="35"/>
                    <a:pt x="223" y="39"/>
                  </a:cubicBezTo>
                  <a:cubicBezTo>
                    <a:pt x="227" y="42"/>
                    <a:pt x="235" y="47"/>
                    <a:pt x="235" y="47"/>
                  </a:cubicBezTo>
                  <a:cubicBezTo>
                    <a:pt x="236" y="49"/>
                    <a:pt x="236" y="51"/>
                    <a:pt x="237" y="53"/>
                  </a:cubicBezTo>
                  <a:cubicBezTo>
                    <a:pt x="239" y="55"/>
                    <a:pt x="242" y="55"/>
                    <a:pt x="243" y="57"/>
                  </a:cubicBezTo>
                  <a:cubicBezTo>
                    <a:pt x="245" y="61"/>
                    <a:pt x="245" y="65"/>
                    <a:pt x="247" y="69"/>
                  </a:cubicBezTo>
                  <a:cubicBezTo>
                    <a:pt x="250" y="73"/>
                    <a:pt x="252" y="77"/>
                    <a:pt x="255" y="81"/>
                  </a:cubicBezTo>
                  <a:cubicBezTo>
                    <a:pt x="259" y="86"/>
                    <a:pt x="263" y="99"/>
                    <a:pt x="263" y="99"/>
                  </a:cubicBezTo>
                  <a:cubicBezTo>
                    <a:pt x="263" y="127"/>
                    <a:pt x="285" y="233"/>
                    <a:pt x="237" y="265"/>
                  </a:cubicBezTo>
                  <a:cubicBezTo>
                    <a:pt x="225" y="283"/>
                    <a:pt x="211" y="265"/>
                    <a:pt x="199" y="261"/>
                  </a:cubicBezTo>
                  <a:cubicBezTo>
                    <a:pt x="186" y="241"/>
                    <a:pt x="166" y="224"/>
                    <a:pt x="147" y="211"/>
                  </a:cubicBezTo>
                  <a:cubicBezTo>
                    <a:pt x="120" y="212"/>
                    <a:pt x="107" y="214"/>
                    <a:pt x="85" y="221"/>
                  </a:cubicBezTo>
                  <a:cubicBezTo>
                    <a:pt x="76" y="224"/>
                    <a:pt x="68" y="226"/>
                    <a:pt x="59" y="229"/>
                  </a:cubicBezTo>
                  <a:cubicBezTo>
                    <a:pt x="57" y="230"/>
                    <a:pt x="53" y="231"/>
                    <a:pt x="53" y="231"/>
                  </a:cubicBezTo>
                  <a:cubicBezTo>
                    <a:pt x="19" y="229"/>
                    <a:pt x="23" y="229"/>
                    <a:pt x="3" y="209"/>
                  </a:cubicBezTo>
                  <a:cubicBezTo>
                    <a:pt x="0" y="200"/>
                    <a:pt x="3" y="192"/>
                    <a:pt x="3" y="183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56" name="Freeform 20"/>
            <p:cNvSpPr>
              <a:spLocks/>
            </p:cNvSpPr>
            <p:nvPr/>
          </p:nvSpPr>
          <p:spPr bwMode="auto">
            <a:xfrm>
              <a:off x="4621213" y="5241925"/>
              <a:ext cx="207962" cy="215900"/>
            </a:xfrm>
            <a:custGeom>
              <a:avLst/>
              <a:gdLst/>
              <a:ahLst/>
              <a:cxnLst>
                <a:cxn ang="0">
                  <a:pos x="1" y="80"/>
                </a:cxn>
                <a:cxn ang="0">
                  <a:pos x="3" y="28"/>
                </a:cxn>
                <a:cxn ang="0">
                  <a:pos x="61" y="4"/>
                </a:cxn>
                <a:cxn ang="0">
                  <a:pos x="97" y="8"/>
                </a:cxn>
                <a:cxn ang="0">
                  <a:pos x="113" y="22"/>
                </a:cxn>
                <a:cxn ang="0">
                  <a:pos x="127" y="36"/>
                </a:cxn>
                <a:cxn ang="0">
                  <a:pos x="127" y="114"/>
                </a:cxn>
                <a:cxn ang="0">
                  <a:pos x="101" y="136"/>
                </a:cxn>
                <a:cxn ang="0">
                  <a:pos x="73" y="120"/>
                </a:cxn>
                <a:cxn ang="0">
                  <a:pos x="57" y="104"/>
                </a:cxn>
                <a:cxn ang="0">
                  <a:pos x="19" y="74"/>
                </a:cxn>
                <a:cxn ang="0">
                  <a:pos x="1" y="80"/>
                </a:cxn>
              </a:cxnLst>
              <a:rect l="0" t="0" r="r" b="b"/>
              <a:pathLst>
                <a:path w="131" h="136">
                  <a:moveTo>
                    <a:pt x="1" y="80"/>
                  </a:moveTo>
                  <a:cubicBezTo>
                    <a:pt x="2" y="63"/>
                    <a:pt x="2" y="45"/>
                    <a:pt x="3" y="28"/>
                  </a:cubicBezTo>
                  <a:cubicBezTo>
                    <a:pt x="4" y="7"/>
                    <a:pt x="48" y="5"/>
                    <a:pt x="61" y="4"/>
                  </a:cubicBezTo>
                  <a:cubicBezTo>
                    <a:pt x="74" y="1"/>
                    <a:pt x="86" y="0"/>
                    <a:pt x="97" y="8"/>
                  </a:cubicBezTo>
                  <a:cubicBezTo>
                    <a:pt x="101" y="14"/>
                    <a:pt x="113" y="22"/>
                    <a:pt x="113" y="22"/>
                  </a:cubicBezTo>
                  <a:cubicBezTo>
                    <a:pt x="118" y="29"/>
                    <a:pt x="122" y="29"/>
                    <a:pt x="127" y="36"/>
                  </a:cubicBezTo>
                  <a:cubicBezTo>
                    <a:pt x="131" y="70"/>
                    <a:pt x="130" y="56"/>
                    <a:pt x="127" y="114"/>
                  </a:cubicBezTo>
                  <a:cubicBezTo>
                    <a:pt x="126" y="125"/>
                    <a:pt x="101" y="136"/>
                    <a:pt x="101" y="136"/>
                  </a:cubicBezTo>
                  <a:cubicBezTo>
                    <a:pt x="85" y="133"/>
                    <a:pt x="85" y="128"/>
                    <a:pt x="73" y="120"/>
                  </a:cubicBezTo>
                  <a:cubicBezTo>
                    <a:pt x="68" y="113"/>
                    <a:pt x="64" y="109"/>
                    <a:pt x="57" y="104"/>
                  </a:cubicBezTo>
                  <a:cubicBezTo>
                    <a:pt x="48" y="91"/>
                    <a:pt x="34" y="79"/>
                    <a:pt x="19" y="74"/>
                  </a:cubicBezTo>
                  <a:cubicBezTo>
                    <a:pt x="0" y="76"/>
                    <a:pt x="1" y="70"/>
                    <a:pt x="1" y="80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7" name="Groupe 56"/>
          <p:cNvGrpSpPr>
            <a:grpSpLocks noChangeAspect="1"/>
          </p:cNvGrpSpPr>
          <p:nvPr/>
        </p:nvGrpSpPr>
        <p:grpSpPr>
          <a:xfrm>
            <a:off x="2362200" y="1962600"/>
            <a:ext cx="4266667" cy="3600000"/>
            <a:chOff x="6210300" y="3943350"/>
            <a:chExt cx="2808000" cy="2369250"/>
          </a:xfrm>
        </p:grpSpPr>
        <p:pic>
          <p:nvPicPr>
            <p:cNvPr id="58" name="Picture 41" descr="C:\Users\Public\Documents\Cours\VIBOT\France\Medical Imaging\Project\Matlab\Results\bmp\Patient405\Muscle_normalization\ImageComb16.bmp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210300" y="3943350"/>
              <a:ext cx="2808000" cy="2369250"/>
            </a:xfrm>
            <a:prstGeom prst="rect">
              <a:avLst/>
            </a:prstGeom>
            <a:noFill/>
          </p:spPr>
        </p:pic>
        <p:sp>
          <p:nvSpPr>
            <p:cNvPr id="59" name="Freeform 22"/>
            <p:cNvSpPr>
              <a:spLocks/>
            </p:cNvSpPr>
            <p:nvPr/>
          </p:nvSpPr>
          <p:spPr bwMode="auto">
            <a:xfrm>
              <a:off x="7489825" y="5033963"/>
              <a:ext cx="417513" cy="433387"/>
            </a:xfrm>
            <a:custGeom>
              <a:avLst/>
              <a:gdLst/>
              <a:ahLst/>
              <a:cxnLst>
                <a:cxn ang="0">
                  <a:pos x="44" y="19"/>
                </a:cxn>
                <a:cxn ang="0">
                  <a:pos x="78" y="11"/>
                </a:cxn>
                <a:cxn ang="0">
                  <a:pos x="180" y="19"/>
                </a:cxn>
                <a:cxn ang="0">
                  <a:pos x="196" y="39"/>
                </a:cxn>
                <a:cxn ang="0">
                  <a:pos x="212" y="53"/>
                </a:cxn>
                <a:cxn ang="0">
                  <a:pos x="224" y="79"/>
                </a:cxn>
                <a:cxn ang="0">
                  <a:pos x="228" y="117"/>
                </a:cxn>
                <a:cxn ang="0">
                  <a:pos x="232" y="129"/>
                </a:cxn>
                <a:cxn ang="0">
                  <a:pos x="210" y="273"/>
                </a:cxn>
                <a:cxn ang="0">
                  <a:pos x="178" y="259"/>
                </a:cxn>
                <a:cxn ang="0">
                  <a:pos x="160" y="245"/>
                </a:cxn>
                <a:cxn ang="0">
                  <a:pos x="148" y="241"/>
                </a:cxn>
                <a:cxn ang="0">
                  <a:pos x="68" y="247"/>
                </a:cxn>
                <a:cxn ang="0">
                  <a:pos x="50" y="255"/>
                </a:cxn>
                <a:cxn ang="0">
                  <a:pos x="16" y="239"/>
                </a:cxn>
                <a:cxn ang="0">
                  <a:pos x="0" y="209"/>
                </a:cxn>
                <a:cxn ang="0">
                  <a:pos x="10" y="157"/>
                </a:cxn>
                <a:cxn ang="0">
                  <a:pos x="16" y="139"/>
                </a:cxn>
                <a:cxn ang="0">
                  <a:pos x="18" y="133"/>
                </a:cxn>
                <a:cxn ang="0">
                  <a:pos x="40" y="63"/>
                </a:cxn>
                <a:cxn ang="0">
                  <a:pos x="60" y="21"/>
                </a:cxn>
              </a:cxnLst>
              <a:rect l="0" t="0" r="r" b="b"/>
              <a:pathLst>
                <a:path w="263" h="273">
                  <a:moveTo>
                    <a:pt x="44" y="19"/>
                  </a:moveTo>
                  <a:cubicBezTo>
                    <a:pt x="56" y="15"/>
                    <a:pt x="65" y="13"/>
                    <a:pt x="78" y="11"/>
                  </a:cubicBezTo>
                  <a:cubicBezTo>
                    <a:pt x="112" y="12"/>
                    <a:pt x="151" y="0"/>
                    <a:pt x="180" y="19"/>
                  </a:cubicBezTo>
                  <a:cubicBezTo>
                    <a:pt x="182" y="26"/>
                    <a:pt x="190" y="35"/>
                    <a:pt x="196" y="39"/>
                  </a:cubicBezTo>
                  <a:cubicBezTo>
                    <a:pt x="200" y="45"/>
                    <a:pt x="212" y="53"/>
                    <a:pt x="212" y="53"/>
                  </a:cubicBezTo>
                  <a:cubicBezTo>
                    <a:pt x="219" y="64"/>
                    <a:pt x="221" y="67"/>
                    <a:pt x="224" y="79"/>
                  </a:cubicBezTo>
                  <a:cubicBezTo>
                    <a:pt x="225" y="92"/>
                    <a:pt x="226" y="104"/>
                    <a:pt x="228" y="117"/>
                  </a:cubicBezTo>
                  <a:cubicBezTo>
                    <a:pt x="229" y="121"/>
                    <a:pt x="232" y="129"/>
                    <a:pt x="232" y="129"/>
                  </a:cubicBezTo>
                  <a:cubicBezTo>
                    <a:pt x="231" y="162"/>
                    <a:pt x="263" y="255"/>
                    <a:pt x="210" y="273"/>
                  </a:cubicBezTo>
                  <a:cubicBezTo>
                    <a:pt x="186" y="270"/>
                    <a:pt x="194" y="264"/>
                    <a:pt x="178" y="259"/>
                  </a:cubicBezTo>
                  <a:cubicBezTo>
                    <a:pt x="169" y="250"/>
                    <a:pt x="174" y="255"/>
                    <a:pt x="160" y="245"/>
                  </a:cubicBezTo>
                  <a:cubicBezTo>
                    <a:pt x="156" y="243"/>
                    <a:pt x="148" y="241"/>
                    <a:pt x="148" y="241"/>
                  </a:cubicBezTo>
                  <a:cubicBezTo>
                    <a:pt x="120" y="242"/>
                    <a:pt x="95" y="243"/>
                    <a:pt x="68" y="247"/>
                  </a:cubicBezTo>
                  <a:cubicBezTo>
                    <a:pt x="63" y="251"/>
                    <a:pt x="50" y="255"/>
                    <a:pt x="50" y="255"/>
                  </a:cubicBezTo>
                  <a:cubicBezTo>
                    <a:pt x="27" y="252"/>
                    <a:pt x="32" y="249"/>
                    <a:pt x="16" y="239"/>
                  </a:cubicBezTo>
                  <a:cubicBezTo>
                    <a:pt x="12" y="228"/>
                    <a:pt x="4" y="220"/>
                    <a:pt x="0" y="209"/>
                  </a:cubicBezTo>
                  <a:cubicBezTo>
                    <a:pt x="2" y="190"/>
                    <a:pt x="4" y="175"/>
                    <a:pt x="10" y="157"/>
                  </a:cubicBezTo>
                  <a:cubicBezTo>
                    <a:pt x="12" y="151"/>
                    <a:pt x="14" y="145"/>
                    <a:pt x="16" y="139"/>
                  </a:cubicBezTo>
                  <a:cubicBezTo>
                    <a:pt x="17" y="137"/>
                    <a:pt x="18" y="133"/>
                    <a:pt x="18" y="133"/>
                  </a:cubicBezTo>
                  <a:cubicBezTo>
                    <a:pt x="22" y="108"/>
                    <a:pt x="35" y="88"/>
                    <a:pt x="40" y="63"/>
                  </a:cubicBezTo>
                  <a:cubicBezTo>
                    <a:pt x="42" y="15"/>
                    <a:pt x="28" y="21"/>
                    <a:pt x="60" y="21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60" name="Freeform 23"/>
            <p:cNvSpPr>
              <a:spLocks/>
            </p:cNvSpPr>
            <p:nvPr/>
          </p:nvSpPr>
          <p:spPr bwMode="auto">
            <a:xfrm>
              <a:off x="7626350" y="5251450"/>
              <a:ext cx="241300" cy="204788"/>
            </a:xfrm>
            <a:custGeom>
              <a:avLst/>
              <a:gdLst/>
              <a:ahLst/>
              <a:cxnLst>
                <a:cxn ang="0">
                  <a:pos x="116" y="18"/>
                </a:cxn>
                <a:cxn ang="0">
                  <a:pos x="88" y="0"/>
                </a:cxn>
                <a:cxn ang="0">
                  <a:pos x="44" y="6"/>
                </a:cxn>
                <a:cxn ang="0">
                  <a:pos x="20" y="20"/>
                </a:cxn>
                <a:cxn ang="0">
                  <a:pos x="12" y="42"/>
                </a:cxn>
                <a:cxn ang="0">
                  <a:pos x="14" y="104"/>
                </a:cxn>
                <a:cxn ang="0">
                  <a:pos x="68" y="106"/>
                </a:cxn>
                <a:cxn ang="0">
                  <a:pos x="118" y="128"/>
                </a:cxn>
                <a:cxn ang="0">
                  <a:pos x="142" y="126"/>
                </a:cxn>
                <a:cxn ang="0">
                  <a:pos x="150" y="114"/>
                </a:cxn>
                <a:cxn ang="0">
                  <a:pos x="130" y="28"/>
                </a:cxn>
                <a:cxn ang="0">
                  <a:pos x="116" y="18"/>
                </a:cxn>
              </a:cxnLst>
              <a:rect l="0" t="0" r="r" b="b"/>
              <a:pathLst>
                <a:path w="152" h="129">
                  <a:moveTo>
                    <a:pt x="116" y="18"/>
                  </a:moveTo>
                  <a:cubicBezTo>
                    <a:pt x="110" y="9"/>
                    <a:pt x="98" y="3"/>
                    <a:pt x="88" y="0"/>
                  </a:cubicBezTo>
                  <a:cubicBezTo>
                    <a:pt x="73" y="2"/>
                    <a:pt x="59" y="4"/>
                    <a:pt x="44" y="6"/>
                  </a:cubicBezTo>
                  <a:cubicBezTo>
                    <a:pt x="32" y="10"/>
                    <a:pt x="30" y="13"/>
                    <a:pt x="20" y="20"/>
                  </a:cubicBezTo>
                  <a:cubicBezTo>
                    <a:pt x="17" y="28"/>
                    <a:pt x="14" y="33"/>
                    <a:pt x="12" y="42"/>
                  </a:cubicBezTo>
                  <a:cubicBezTo>
                    <a:pt x="13" y="63"/>
                    <a:pt x="0" y="88"/>
                    <a:pt x="14" y="104"/>
                  </a:cubicBezTo>
                  <a:cubicBezTo>
                    <a:pt x="26" y="118"/>
                    <a:pt x="50" y="103"/>
                    <a:pt x="68" y="106"/>
                  </a:cubicBezTo>
                  <a:cubicBezTo>
                    <a:pt x="72" y="107"/>
                    <a:pt x="113" y="125"/>
                    <a:pt x="118" y="128"/>
                  </a:cubicBezTo>
                  <a:cubicBezTo>
                    <a:pt x="126" y="127"/>
                    <a:pt x="135" y="129"/>
                    <a:pt x="142" y="126"/>
                  </a:cubicBezTo>
                  <a:cubicBezTo>
                    <a:pt x="146" y="124"/>
                    <a:pt x="150" y="114"/>
                    <a:pt x="150" y="114"/>
                  </a:cubicBezTo>
                  <a:cubicBezTo>
                    <a:pt x="149" y="92"/>
                    <a:pt x="152" y="43"/>
                    <a:pt x="130" y="28"/>
                  </a:cubicBezTo>
                  <a:cubicBezTo>
                    <a:pt x="128" y="25"/>
                    <a:pt x="109" y="4"/>
                    <a:pt x="116" y="18"/>
                  </a:cubicBezTo>
                  <a:close/>
                </a:path>
              </a:pathLst>
            </a:custGeom>
            <a:noFill/>
            <a:ln w="19050" cmpd="sng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Results</a:t>
            </a:r>
            <a:br>
              <a:rPr lang="en-US" sz="3200" dirty="0" smtClean="0"/>
            </a:br>
            <a:r>
              <a:rPr lang="en-US" sz="2400" dirty="0" smtClean="0"/>
              <a:t>Patient 405 – with correction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16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11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12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13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14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15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38" name="Groupe 37"/>
          <p:cNvGrpSpPr>
            <a:grpSpLocks noChangeAspect="1"/>
          </p:cNvGrpSpPr>
          <p:nvPr/>
        </p:nvGrpSpPr>
        <p:grpSpPr>
          <a:xfrm>
            <a:off x="2362200" y="1981200"/>
            <a:ext cx="4266667" cy="3600000"/>
            <a:chOff x="200025" y="895350"/>
            <a:chExt cx="2808000" cy="2369250"/>
          </a:xfrm>
        </p:grpSpPr>
        <p:pic>
          <p:nvPicPr>
            <p:cNvPr id="39" name="Picture 36" descr="C:\Users\Public\Documents\Cours\VIBOT\France\Medical Imaging\Project\Matlab\Results\bmp\Patient405\Muscle_normalization\ImageComb11.bmp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200025" y="895350"/>
              <a:ext cx="2808000" cy="2369250"/>
            </a:xfrm>
            <a:prstGeom prst="rect">
              <a:avLst/>
            </a:prstGeom>
            <a:noFill/>
          </p:spPr>
        </p:pic>
        <p:sp>
          <p:nvSpPr>
            <p:cNvPr id="40" name="Freeform 11"/>
            <p:cNvSpPr>
              <a:spLocks/>
            </p:cNvSpPr>
            <p:nvPr/>
          </p:nvSpPr>
          <p:spPr bwMode="auto">
            <a:xfrm>
              <a:off x="1403350" y="1993900"/>
              <a:ext cx="479425" cy="411163"/>
            </a:xfrm>
            <a:custGeom>
              <a:avLst/>
              <a:gdLst/>
              <a:ahLst/>
              <a:cxnLst>
                <a:cxn ang="0">
                  <a:pos x="86" y="12"/>
                </a:cxn>
                <a:cxn ang="0">
                  <a:pos x="38" y="18"/>
                </a:cxn>
                <a:cxn ang="0">
                  <a:pos x="12" y="44"/>
                </a:cxn>
                <a:cxn ang="0">
                  <a:pos x="2" y="68"/>
                </a:cxn>
                <a:cxn ang="0">
                  <a:pos x="0" y="74"/>
                </a:cxn>
                <a:cxn ang="0">
                  <a:pos x="2" y="186"/>
                </a:cxn>
                <a:cxn ang="0">
                  <a:pos x="100" y="214"/>
                </a:cxn>
                <a:cxn ang="0">
                  <a:pos x="160" y="228"/>
                </a:cxn>
                <a:cxn ang="0">
                  <a:pos x="178" y="236"/>
                </a:cxn>
                <a:cxn ang="0">
                  <a:pos x="214" y="238"/>
                </a:cxn>
                <a:cxn ang="0">
                  <a:pos x="224" y="258"/>
                </a:cxn>
                <a:cxn ang="0">
                  <a:pos x="250" y="256"/>
                </a:cxn>
                <a:cxn ang="0">
                  <a:pos x="280" y="210"/>
                </a:cxn>
                <a:cxn ang="0">
                  <a:pos x="288" y="192"/>
                </a:cxn>
                <a:cxn ang="0">
                  <a:pos x="274" y="72"/>
                </a:cxn>
                <a:cxn ang="0">
                  <a:pos x="254" y="52"/>
                </a:cxn>
                <a:cxn ang="0">
                  <a:pos x="234" y="32"/>
                </a:cxn>
                <a:cxn ang="0">
                  <a:pos x="174" y="0"/>
                </a:cxn>
                <a:cxn ang="0">
                  <a:pos x="108" y="2"/>
                </a:cxn>
                <a:cxn ang="0">
                  <a:pos x="64" y="14"/>
                </a:cxn>
              </a:cxnLst>
              <a:rect l="0" t="0" r="r" b="b"/>
              <a:pathLst>
                <a:path w="302" h="259">
                  <a:moveTo>
                    <a:pt x="86" y="12"/>
                  </a:moveTo>
                  <a:cubicBezTo>
                    <a:pt x="67" y="13"/>
                    <a:pt x="55" y="15"/>
                    <a:pt x="38" y="18"/>
                  </a:cubicBezTo>
                  <a:cubicBezTo>
                    <a:pt x="26" y="26"/>
                    <a:pt x="22" y="34"/>
                    <a:pt x="12" y="44"/>
                  </a:cubicBezTo>
                  <a:cubicBezTo>
                    <a:pt x="9" y="53"/>
                    <a:pt x="5" y="59"/>
                    <a:pt x="2" y="68"/>
                  </a:cubicBezTo>
                  <a:cubicBezTo>
                    <a:pt x="1" y="70"/>
                    <a:pt x="0" y="74"/>
                    <a:pt x="0" y="74"/>
                  </a:cubicBezTo>
                  <a:cubicBezTo>
                    <a:pt x="1" y="111"/>
                    <a:pt x="0" y="149"/>
                    <a:pt x="2" y="186"/>
                  </a:cubicBezTo>
                  <a:cubicBezTo>
                    <a:pt x="4" y="229"/>
                    <a:pt x="86" y="214"/>
                    <a:pt x="100" y="214"/>
                  </a:cubicBezTo>
                  <a:cubicBezTo>
                    <a:pt x="121" y="216"/>
                    <a:pt x="140" y="221"/>
                    <a:pt x="160" y="228"/>
                  </a:cubicBezTo>
                  <a:cubicBezTo>
                    <a:pt x="166" y="230"/>
                    <a:pt x="172" y="235"/>
                    <a:pt x="178" y="236"/>
                  </a:cubicBezTo>
                  <a:cubicBezTo>
                    <a:pt x="190" y="237"/>
                    <a:pt x="202" y="237"/>
                    <a:pt x="214" y="238"/>
                  </a:cubicBezTo>
                  <a:cubicBezTo>
                    <a:pt x="217" y="247"/>
                    <a:pt x="216" y="253"/>
                    <a:pt x="224" y="258"/>
                  </a:cubicBezTo>
                  <a:cubicBezTo>
                    <a:pt x="233" y="257"/>
                    <a:pt x="242" y="259"/>
                    <a:pt x="250" y="256"/>
                  </a:cubicBezTo>
                  <a:cubicBezTo>
                    <a:pt x="260" y="252"/>
                    <a:pt x="268" y="218"/>
                    <a:pt x="280" y="210"/>
                  </a:cubicBezTo>
                  <a:cubicBezTo>
                    <a:pt x="284" y="205"/>
                    <a:pt x="288" y="192"/>
                    <a:pt x="288" y="192"/>
                  </a:cubicBezTo>
                  <a:cubicBezTo>
                    <a:pt x="288" y="176"/>
                    <a:pt x="302" y="91"/>
                    <a:pt x="274" y="72"/>
                  </a:cubicBezTo>
                  <a:cubicBezTo>
                    <a:pt x="269" y="65"/>
                    <a:pt x="261" y="57"/>
                    <a:pt x="254" y="52"/>
                  </a:cubicBezTo>
                  <a:cubicBezTo>
                    <a:pt x="249" y="45"/>
                    <a:pt x="241" y="37"/>
                    <a:pt x="234" y="32"/>
                  </a:cubicBezTo>
                  <a:cubicBezTo>
                    <a:pt x="229" y="17"/>
                    <a:pt x="189" y="3"/>
                    <a:pt x="174" y="0"/>
                  </a:cubicBezTo>
                  <a:cubicBezTo>
                    <a:pt x="152" y="1"/>
                    <a:pt x="130" y="0"/>
                    <a:pt x="108" y="2"/>
                  </a:cubicBezTo>
                  <a:cubicBezTo>
                    <a:pt x="93" y="3"/>
                    <a:pt x="78" y="14"/>
                    <a:pt x="64" y="14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1606550" y="2120900"/>
              <a:ext cx="239713" cy="276225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114" y="2"/>
                </a:cxn>
                <a:cxn ang="0">
                  <a:pos x="102" y="10"/>
                </a:cxn>
                <a:cxn ang="0">
                  <a:pos x="50" y="54"/>
                </a:cxn>
                <a:cxn ang="0">
                  <a:pos x="26" y="70"/>
                </a:cxn>
                <a:cxn ang="0">
                  <a:pos x="14" y="78"/>
                </a:cxn>
                <a:cxn ang="0">
                  <a:pos x="6" y="90"/>
                </a:cxn>
                <a:cxn ang="0">
                  <a:pos x="2" y="102"/>
                </a:cxn>
                <a:cxn ang="0">
                  <a:pos x="4" y="134"/>
                </a:cxn>
                <a:cxn ang="0">
                  <a:pos x="22" y="140"/>
                </a:cxn>
                <a:cxn ang="0">
                  <a:pos x="90" y="156"/>
                </a:cxn>
                <a:cxn ang="0">
                  <a:pos x="100" y="174"/>
                </a:cxn>
                <a:cxn ang="0">
                  <a:pos x="116" y="172"/>
                </a:cxn>
                <a:cxn ang="0">
                  <a:pos x="128" y="164"/>
                </a:cxn>
                <a:cxn ang="0">
                  <a:pos x="150" y="104"/>
                </a:cxn>
                <a:cxn ang="0">
                  <a:pos x="148" y="12"/>
                </a:cxn>
                <a:cxn ang="0">
                  <a:pos x="144" y="0"/>
                </a:cxn>
              </a:cxnLst>
              <a:rect l="0" t="0" r="r" b="b"/>
              <a:pathLst>
                <a:path w="151" h="174">
                  <a:moveTo>
                    <a:pt x="144" y="0"/>
                  </a:moveTo>
                  <a:cubicBezTo>
                    <a:pt x="134" y="1"/>
                    <a:pt x="124" y="0"/>
                    <a:pt x="114" y="2"/>
                  </a:cubicBezTo>
                  <a:cubicBezTo>
                    <a:pt x="109" y="3"/>
                    <a:pt x="102" y="10"/>
                    <a:pt x="102" y="10"/>
                  </a:cubicBezTo>
                  <a:cubicBezTo>
                    <a:pt x="85" y="36"/>
                    <a:pt x="85" y="50"/>
                    <a:pt x="50" y="54"/>
                  </a:cubicBezTo>
                  <a:cubicBezTo>
                    <a:pt x="40" y="57"/>
                    <a:pt x="34" y="64"/>
                    <a:pt x="26" y="70"/>
                  </a:cubicBezTo>
                  <a:cubicBezTo>
                    <a:pt x="22" y="73"/>
                    <a:pt x="14" y="78"/>
                    <a:pt x="14" y="78"/>
                  </a:cubicBezTo>
                  <a:cubicBezTo>
                    <a:pt x="11" y="82"/>
                    <a:pt x="8" y="85"/>
                    <a:pt x="6" y="90"/>
                  </a:cubicBezTo>
                  <a:cubicBezTo>
                    <a:pt x="5" y="94"/>
                    <a:pt x="2" y="102"/>
                    <a:pt x="2" y="102"/>
                  </a:cubicBezTo>
                  <a:cubicBezTo>
                    <a:pt x="3" y="113"/>
                    <a:pt x="0" y="124"/>
                    <a:pt x="4" y="134"/>
                  </a:cubicBezTo>
                  <a:cubicBezTo>
                    <a:pt x="4" y="134"/>
                    <a:pt x="19" y="139"/>
                    <a:pt x="22" y="140"/>
                  </a:cubicBezTo>
                  <a:cubicBezTo>
                    <a:pt x="46" y="148"/>
                    <a:pt x="65" y="154"/>
                    <a:pt x="90" y="156"/>
                  </a:cubicBezTo>
                  <a:cubicBezTo>
                    <a:pt x="93" y="164"/>
                    <a:pt x="92" y="169"/>
                    <a:pt x="100" y="174"/>
                  </a:cubicBezTo>
                  <a:cubicBezTo>
                    <a:pt x="105" y="173"/>
                    <a:pt x="111" y="174"/>
                    <a:pt x="116" y="172"/>
                  </a:cubicBezTo>
                  <a:cubicBezTo>
                    <a:pt x="121" y="170"/>
                    <a:pt x="128" y="164"/>
                    <a:pt x="128" y="164"/>
                  </a:cubicBezTo>
                  <a:cubicBezTo>
                    <a:pt x="135" y="143"/>
                    <a:pt x="145" y="126"/>
                    <a:pt x="150" y="104"/>
                  </a:cubicBezTo>
                  <a:cubicBezTo>
                    <a:pt x="149" y="73"/>
                    <a:pt x="151" y="43"/>
                    <a:pt x="148" y="12"/>
                  </a:cubicBezTo>
                  <a:cubicBezTo>
                    <a:pt x="147" y="2"/>
                    <a:pt x="123" y="16"/>
                    <a:pt x="144" y="0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2" name="Groupe 41"/>
          <p:cNvGrpSpPr>
            <a:grpSpLocks noChangeAspect="1"/>
          </p:cNvGrpSpPr>
          <p:nvPr/>
        </p:nvGrpSpPr>
        <p:grpSpPr>
          <a:xfrm>
            <a:off x="2362200" y="2038800"/>
            <a:ext cx="4266667" cy="3600000"/>
            <a:chOff x="3200400" y="895350"/>
            <a:chExt cx="2808000" cy="2369250"/>
          </a:xfrm>
        </p:grpSpPr>
        <p:pic>
          <p:nvPicPr>
            <p:cNvPr id="43" name="Picture 37" descr="C:\Users\Public\Documents\Cours\VIBOT\France\Medical Imaging\Project\Matlab\Results\bmp\Patient405\Muscle_normalization\ImageComb12.bmp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3200400" y="895350"/>
              <a:ext cx="2808000" cy="2369250"/>
            </a:xfrm>
            <a:prstGeom prst="rect">
              <a:avLst/>
            </a:prstGeom>
            <a:noFill/>
          </p:spPr>
        </p:pic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4424363" y="2012950"/>
              <a:ext cx="479425" cy="411163"/>
            </a:xfrm>
            <a:custGeom>
              <a:avLst/>
              <a:gdLst/>
              <a:ahLst/>
              <a:cxnLst>
                <a:cxn ang="0">
                  <a:pos x="86" y="12"/>
                </a:cxn>
                <a:cxn ang="0">
                  <a:pos x="38" y="18"/>
                </a:cxn>
                <a:cxn ang="0">
                  <a:pos x="12" y="44"/>
                </a:cxn>
                <a:cxn ang="0">
                  <a:pos x="2" y="68"/>
                </a:cxn>
                <a:cxn ang="0">
                  <a:pos x="0" y="74"/>
                </a:cxn>
                <a:cxn ang="0">
                  <a:pos x="2" y="186"/>
                </a:cxn>
                <a:cxn ang="0">
                  <a:pos x="100" y="214"/>
                </a:cxn>
                <a:cxn ang="0">
                  <a:pos x="160" y="228"/>
                </a:cxn>
                <a:cxn ang="0">
                  <a:pos x="178" y="236"/>
                </a:cxn>
                <a:cxn ang="0">
                  <a:pos x="214" y="238"/>
                </a:cxn>
                <a:cxn ang="0">
                  <a:pos x="224" y="258"/>
                </a:cxn>
                <a:cxn ang="0">
                  <a:pos x="250" y="256"/>
                </a:cxn>
                <a:cxn ang="0">
                  <a:pos x="280" y="210"/>
                </a:cxn>
                <a:cxn ang="0">
                  <a:pos x="288" y="192"/>
                </a:cxn>
                <a:cxn ang="0">
                  <a:pos x="274" y="72"/>
                </a:cxn>
                <a:cxn ang="0">
                  <a:pos x="254" y="52"/>
                </a:cxn>
                <a:cxn ang="0">
                  <a:pos x="234" y="32"/>
                </a:cxn>
                <a:cxn ang="0">
                  <a:pos x="174" y="0"/>
                </a:cxn>
                <a:cxn ang="0">
                  <a:pos x="108" y="2"/>
                </a:cxn>
                <a:cxn ang="0">
                  <a:pos x="64" y="14"/>
                </a:cxn>
              </a:cxnLst>
              <a:rect l="0" t="0" r="r" b="b"/>
              <a:pathLst>
                <a:path w="302" h="259">
                  <a:moveTo>
                    <a:pt x="86" y="12"/>
                  </a:moveTo>
                  <a:cubicBezTo>
                    <a:pt x="67" y="13"/>
                    <a:pt x="55" y="15"/>
                    <a:pt x="38" y="18"/>
                  </a:cubicBezTo>
                  <a:cubicBezTo>
                    <a:pt x="26" y="26"/>
                    <a:pt x="22" y="34"/>
                    <a:pt x="12" y="44"/>
                  </a:cubicBezTo>
                  <a:cubicBezTo>
                    <a:pt x="9" y="53"/>
                    <a:pt x="5" y="59"/>
                    <a:pt x="2" y="68"/>
                  </a:cubicBezTo>
                  <a:cubicBezTo>
                    <a:pt x="1" y="70"/>
                    <a:pt x="0" y="74"/>
                    <a:pt x="0" y="74"/>
                  </a:cubicBezTo>
                  <a:cubicBezTo>
                    <a:pt x="1" y="111"/>
                    <a:pt x="0" y="149"/>
                    <a:pt x="2" y="186"/>
                  </a:cubicBezTo>
                  <a:cubicBezTo>
                    <a:pt x="4" y="229"/>
                    <a:pt x="86" y="214"/>
                    <a:pt x="100" y="214"/>
                  </a:cubicBezTo>
                  <a:cubicBezTo>
                    <a:pt x="121" y="216"/>
                    <a:pt x="140" y="221"/>
                    <a:pt x="160" y="228"/>
                  </a:cubicBezTo>
                  <a:cubicBezTo>
                    <a:pt x="166" y="230"/>
                    <a:pt x="172" y="235"/>
                    <a:pt x="178" y="236"/>
                  </a:cubicBezTo>
                  <a:cubicBezTo>
                    <a:pt x="190" y="237"/>
                    <a:pt x="202" y="237"/>
                    <a:pt x="214" y="238"/>
                  </a:cubicBezTo>
                  <a:cubicBezTo>
                    <a:pt x="217" y="247"/>
                    <a:pt x="216" y="253"/>
                    <a:pt x="224" y="258"/>
                  </a:cubicBezTo>
                  <a:cubicBezTo>
                    <a:pt x="233" y="257"/>
                    <a:pt x="242" y="259"/>
                    <a:pt x="250" y="256"/>
                  </a:cubicBezTo>
                  <a:cubicBezTo>
                    <a:pt x="260" y="252"/>
                    <a:pt x="268" y="218"/>
                    <a:pt x="280" y="210"/>
                  </a:cubicBezTo>
                  <a:cubicBezTo>
                    <a:pt x="284" y="205"/>
                    <a:pt x="288" y="192"/>
                    <a:pt x="288" y="192"/>
                  </a:cubicBezTo>
                  <a:cubicBezTo>
                    <a:pt x="288" y="176"/>
                    <a:pt x="302" y="91"/>
                    <a:pt x="274" y="72"/>
                  </a:cubicBezTo>
                  <a:cubicBezTo>
                    <a:pt x="269" y="65"/>
                    <a:pt x="261" y="57"/>
                    <a:pt x="254" y="52"/>
                  </a:cubicBezTo>
                  <a:cubicBezTo>
                    <a:pt x="249" y="45"/>
                    <a:pt x="241" y="37"/>
                    <a:pt x="234" y="32"/>
                  </a:cubicBezTo>
                  <a:cubicBezTo>
                    <a:pt x="229" y="17"/>
                    <a:pt x="189" y="3"/>
                    <a:pt x="174" y="0"/>
                  </a:cubicBezTo>
                  <a:cubicBezTo>
                    <a:pt x="152" y="1"/>
                    <a:pt x="130" y="0"/>
                    <a:pt x="108" y="2"/>
                  </a:cubicBezTo>
                  <a:cubicBezTo>
                    <a:pt x="93" y="3"/>
                    <a:pt x="78" y="14"/>
                    <a:pt x="64" y="14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4606925" y="2076450"/>
              <a:ext cx="293688" cy="339725"/>
            </a:xfrm>
            <a:custGeom>
              <a:avLst/>
              <a:gdLst/>
              <a:ahLst/>
              <a:cxnLst>
                <a:cxn ang="0">
                  <a:pos x="114" y="0"/>
                </a:cxn>
                <a:cxn ang="0">
                  <a:pos x="90" y="26"/>
                </a:cxn>
                <a:cxn ang="0">
                  <a:pos x="76" y="42"/>
                </a:cxn>
                <a:cxn ang="0">
                  <a:pos x="58" y="54"/>
                </a:cxn>
                <a:cxn ang="0">
                  <a:pos x="40" y="66"/>
                </a:cxn>
                <a:cxn ang="0">
                  <a:pos x="34" y="70"/>
                </a:cxn>
                <a:cxn ang="0">
                  <a:pos x="8" y="112"/>
                </a:cxn>
                <a:cxn ang="0">
                  <a:pos x="12" y="168"/>
                </a:cxn>
                <a:cxn ang="0">
                  <a:pos x="36" y="174"/>
                </a:cxn>
                <a:cxn ang="0">
                  <a:pos x="92" y="194"/>
                </a:cxn>
                <a:cxn ang="0">
                  <a:pos x="138" y="202"/>
                </a:cxn>
                <a:cxn ang="0">
                  <a:pos x="158" y="166"/>
                </a:cxn>
                <a:cxn ang="0">
                  <a:pos x="164" y="142"/>
                </a:cxn>
                <a:cxn ang="0">
                  <a:pos x="154" y="32"/>
                </a:cxn>
                <a:cxn ang="0">
                  <a:pos x="140" y="16"/>
                </a:cxn>
                <a:cxn ang="0">
                  <a:pos x="128" y="8"/>
                </a:cxn>
                <a:cxn ang="0">
                  <a:pos x="114" y="0"/>
                </a:cxn>
              </a:cxnLst>
              <a:rect l="0" t="0" r="r" b="b"/>
              <a:pathLst>
                <a:path w="185" h="214">
                  <a:moveTo>
                    <a:pt x="114" y="0"/>
                  </a:moveTo>
                  <a:cubicBezTo>
                    <a:pt x="110" y="21"/>
                    <a:pt x="114" y="23"/>
                    <a:pt x="90" y="26"/>
                  </a:cubicBezTo>
                  <a:cubicBezTo>
                    <a:pt x="84" y="30"/>
                    <a:pt x="82" y="38"/>
                    <a:pt x="76" y="42"/>
                  </a:cubicBezTo>
                  <a:cubicBezTo>
                    <a:pt x="70" y="46"/>
                    <a:pt x="64" y="50"/>
                    <a:pt x="58" y="54"/>
                  </a:cubicBezTo>
                  <a:cubicBezTo>
                    <a:pt x="52" y="58"/>
                    <a:pt x="46" y="62"/>
                    <a:pt x="40" y="66"/>
                  </a:cubicBezTo>
                  <a:cubicBezTo>
                    <a:pt x="38" y="67"/>
                    <a:pt x="34" y="70"/>
                    <a:pt x="34" y="70"/>
                  </a:cubicBezTo>
                  <a:cubicBezTo>
                    <a:pt x="25" y="84"/>
                    <a:pt x="13" y="96"/>
                    <a:pt x="8" y="112"/>
                  </a:cubicBezTo>
                  <a:cubicBezTo>
                    <a:pt x="9" y="131"/>
                    <a:pt x="0" y="153"/>
                    <a:pt x="12" y="168"/>
                  </a:cubicBezTo>
                  <a:cubicBezTo>
                    <a:pt x="17" y="175"/>
                    <a:pt x="30" y="173"/>
                    <a:pt x="36" y="174"/>
                  </a:cubicBezTo>
                  <a:cubicBezTo>
                    <a:pt x="58" y="177"/>
                    <a:pt x="72" y="187"/>
                    <a:pt x="92" y="194"/>
                  </a:cubicBezTo>
                  <a:cubicBezTo>
                    <a:pt x="99" y="214"/>
                    <a:pt x="119" y="203"/>
                    <a:pt x="138" y="202"/>
                  </a:cubicBezTo>
                  <a:cubicBezTo>
                    <a:pt x="146" y="190"/>
                    <a:pt x="150" y="178"/>
                    <a:pt x="158" y="166"/>
                  </a:cubicBezTo>
                  <a:cubicBezTo>
                    <a:pt x="160" y="158"/>
                    <a:pt x="161" y="150"/>
                    <a:pt x="164" y="142"/>
                  </a:cubicBezTo>
                  <a:cubicBezTo>
                    <a:pt x="163" y="105"/>
                    <a:pt x="185" y="52"/>
                    <a:pt x="154" y="32"/>
                  </a:cubicBezTo>
                  <a:cubicBezTo>
                    <a:pt x="150" y="27"/>
                    <a:pt x="145" y="20"/>
                    <a:pt x="140" y="16"/>
                  </a:cubicBezTo>
                  <a:cubicBezTo>
                    <a:pt x="136" y="13"/>
                    <a:pt x="128" y="8"/>
                    <a:pt x="128" y="8"/>
                  </a:cubicBezTo>
                  <a:cubicBezTo>
                    <a:pt x="124" y="2"/>
                    <a:pt x="122" y="0"/>
                    <a:pt x="114" y="0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6" name="Groupe 45"/>
          <p:cNvGrpSpPr>
            <a:grpSpLocks noChangeAspect="1"/>
          </p:cNvGrpSpPr>
          <p:nvPr/>
        </p:nvGrpSpPr>
        <p:grpSpPr>
          <a:xfrm>
            <a:off x="2362200" y="1981200"/>
            <a:ext cx="4266667" cy="3600000"/>
            <a:chOff x="6229350" y="904875"/>
            <a:chExt cx="2808000" cy="2369250"/>
          </a:xfrm>
        </p:grpSpPr>
        <p:pic>
          <p:nvPicPr>
            <p:cNvPr id="47" name="Picture 38" descr="C:\Users\Public\Documents\Cours\VIBOT\France\Medical Imaging\Project\Matlab\Results\bmp\Patient405\Muscle_normalization\ImageComb13.bmp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6229350" y="904875"/>
              <a:ext cx="2808000" cy="2369250"/>
            </a:xfrm>
            <a:prstGeom prst="rect">
              <a:avLst/>
            </a:prstGeom>
            <a:noFill/>
          </p:spPr>
        </p:pic>
        <p:sp>
          <p:nvSpPr>
            <p:cNvPr id="48" name="Freeform 15"/>
            <p:cNvSpPr>
              <a:spLocks/>
            </p:cNvSpPr>
            <p:nvPr/>
          </p:nvSpPr>
          <p:spPr bwMode="auto">
            <a:xfrm>
              <a:off x="7423150" y="1981200"/>
              <a:ext cx="511175" cy="466725"/>
            </a:xfrm>
            <a:custGeom>
              <a:avLst/>
              <a:gdLst/>
              <a:ahLst/>
              <a:cxnLst>
                <a:cxn ang="0">
                  <a:pos x="18" y="110"/>
                </a:cxn>
                <a:cxn ang="0">
                  <a:pos x="36" y="60"/>
                </a:cxn>
                <a:cxn ang="0">
                  <a:pos x="52" y="44"/>
                </a:cxn>
                <a:cxn ang="0">
                  <a:pos x="114" y="6"/>
                </a:cxn>
                <a:cxn ang="0">
                  <a:pos x="238" y="38"/>
                </a:cxn>
                <a:cxn ang="0">
                  <a:pos x="272" y="78"/>
                </a:cxn>
                <a:cxn ang="0">
                  <a:pos x="282" y="96"/>
                </a:cxn>
                <a:cxn ang="0">
                  <a:pos x="286" y="108"/>
                </a:cxn>
                <a:cxn ang="0">
                  <a:pos x="274" y="282"/>
                </a:cxn>
                <a:cxn ang="0">
                  <a:pos x="258" y="294"/>
                </a:cxn>
                <a:cxn ang="0">
                  <a:pos x="218" y="280"/>
                </a:cxn>
                <a:cxn ang="0">
                  <a:pos x="206" y="264"/>
                </a:cxn>
                <a:cxn ang="0">
                  <a:pos x="190" y="248"/>
                </a:cxn>
                <a:cxn ang="0">
                  <a:pos x="170" y="232"/>
                </a:cxn>
                <a:cxn ang="0">
                  <a:pos x="118" y="234"/>
                </a:cxn>
                <a:cxn ang="0">
                  <a:pos x="82" y="256"/>
                </a:cxn>
                <a:cxn ang="0">
                  <a:pos x="18" y="110"/>
                </a:cxn>
              </a:cxnLst>
              <a:rect l="0" t="0" r="r" b="b"/>
              <a:pathLst>
                <a:path w="322" h="294">
                  <a:moveTo>
                    <a:pt x="18" y="110"/>
                  </a:moveTo>
                  <a:cubicBezTo>
                    <a:pt x="28" y="96"/>
                    <a:pt x="31" y="76"/>
                    <a:pt x="36" y="60"/>
                  </a:cubicBezTo>
                  <a:cubicBezTo>
                    <a:pt x="39" y="52"/>
                    <a:pt x="46" y="49"/>
                    <a:pt x="52" y="44"/>
                  </a:cubicBezTo>
                  <a:cubicBezTo>
                    <a:pt x="70" y="29"/>
                    <a:pt x="91" y="12"/>
                    <a:pt x="114" y="6"/>
                  </a:cubicBezTo>
                  <a:cubicBezTo>
                    <a:pt x="219" y="9"/>
                    <a:pt x="180" y="0"/>
                    <a:pt x="238" y="38"/>
                  </a:cubicBezTo>
                  <a:cubicBezTo>
                    <a:pt x="247" y="52"/>
                    <a:pt x="261" y="65"/>
                    <a:pt x="272" y="78"/>
                  </a:cubicBezTo>
                  <a:cubicBezTo>
                    <a:pt x="276" y="83"/>
                    <a:pt x="280" y="91"/>
                    <a:pt x="282" y="96"/>
                  </a:cubicBezTo>
                  <a:cubicBezTo>
                    <a:pt x="284" y="100"/>
                    <a:pt x="286" y="108"/>
                    <a:pt x="286" y="108"/>
                  </a:cubicBezTo>
                  <a:cubicBezTo>
                    <a:pt x="285" y="166"/>
                    <a:pt x="322" y="250"/>
                    <a:pt x="274" y="282"/>
                  </a:cubicBezTo>
                  <a:cubicBezTo>
                    <a:pt x="269" y="289"/>
                    <a:pt x="266" y="291"/>
                    <a:pt x="258" y="294"/>
                  </a:cubicBezTo>
                  <a:cubicBezTo>
                    <a:pt x="228" y="292"/>
                    <a:pt x="236" y="292"/>
                    <a:pt x="218" y="280"/>
                  </a:cubicBezTo>
                  <a:cubicBezTo>
                    <a:pt x="215" y="272"/>
                    <a:pt x="213" y="269"/>
                    <a:pt x="206" y="264"/>
                  </a:cubicBezTo>
                  <a:cubicBezTo>
                    <a:pt x="201" y="257"/>
                    <a:pt x="196" y="254"/>
                    <a:pt x="190" y="248"/>
                  </a:cubicBezTo>
                  <a:cubicBezTo>
                    <a:pt x="187" y="240"/>
                    <a:pt x="170" y="232"/>
                    <a:pt x="170" y="232"/>
                  </a:cubicBezTo>
                  <a:cubicBezTo>
                    <a:pt x="153" y="233"/>
                    <a:pt x="135" y="231"/>
                    <a:pt x="118" y="234"/>
                  </a:cubicBezTo>
                  <a:cubicBezTo>
                    <a:pt x="106" y="236"/>
                    <a:pt x="94" y="252"/>
                    <a:pt x="82" y="256"/>
                  </a:cubicBezTo>
                  <a:cubicBezTo>
                    <a:pt x="0" y="250"/>
                    <a:pt x="19" y="178"/>
                    <a:pt x="18" y="110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49" name="Freeform 16"/>
            <p:cNvSpPr>
              <a:spLocks/>
            </p:cNvSpPr>
            <p:nvPr/>
          </p:nvSpPr>
          <p:spPr bwMode="auto">
            <a:xfrm>
              <a:off x="7661275" y="2106613"/>
              <a:ext cx="258763" cy="331787"/>
            </a:xfrm>
            <a:custGeom>
              <a:avLst/>
              <a:gdLst/>
              <a:ahLst/>
              <a:cxnLst>
                <a:cxn ang="0">
                  <a:pos x="6" y="151"/>
                </a:cxn>
                <a:cxn ang="0">
                  <a:pos x="14" y="99"/>
                </a:cxn>
                <a:cxn ang="0">
                  <a:pos x="50" y="77"/>
                </a:cxn>
                <a:cxn ang="0">
                  <a:pos x="64" y="59"/>
                </a:cxn>
                <a:cxn ang="0">
                  <a:pos x="92" y="1"/>
                </a:cxn>
                <a:cxn ang="0">
                  <a:pos x="112" y="5"/>
                </a:cxn>
                <a:cxn ang="0">
                  <a:pos x="120" y="43"/>
                </a:cxn>
                <a:cxn ang="0">
                  <a:pos x="136" y="95"/>
                </a:cxn>
                <a:cxn ang="0">
                  <a:pos x="112" y="209"/>
                </a:cxn>
                <a:cxn ang="0">
                  <a:pos x="74" y="191"/>
                </a:cxn>
                <a:cxn ang="0">
                  <a:pos x="18" y="147"/>
                </a:cxn>
                <a:cxn ang="0">
                  <a:pos x="6" y="151"/>
                </a:cxn>
              </a:cxnLst>
              <a:rect l="0" t="0" r="r" b="b"/>
              <a:pathLst>
                <a:path w="163" h="209">
                  <a:moveTo>
                    <a:pt x="6" y="151"/>
                  </a:moveTo>
                  <a:cubicBezTo>
                    <a:pt x="12" y="134"/>
                    <a:pt x="0" y="111"/>
                    <a:pt x="14" y="99"/>
                  </a:cubicBezTo>
                  <a:cubicBezTo>
                    <a:pt x="24" y="90"/>
                    <a:pt x="40" y="87"/>
                    <a:pt x="50" y="77"/>
                  </a:cubicBezTo>
                  <a:cubicBezTo>
                    <a:pt x="55" y="72"/>
                    <a:pt x="64" y="59"/>
                    <a:pt x="64" y="59"/>
                  </a:cubicBezTo>
                  <a:cubicBezTo>
                    <a:pt x="67" y="41"/>
                    <a:pt x="72" y="8"/>
                    <a:pt x="92" y="1"/>
                  </a:cubicBezTo>
                  <a:cubicBezTo>
                    <a:pt x="99" y="2"/>
                    <a:pt x="107" y="0"/>
                    <a:pt x="112" y="5"/>
                  </a:cubicBezTo>
                  <a:cubicBezTo>
                    <a:pt x="117" y="10"/>
                    <a:pt x="119" y="39"/>
                    <a:pt x="120" y="43"/>
                  </a:cubicBezTo>
                  <a:cubicBezTo>
                    <a:pt x="124" y="61"/>
                    <a:pt x="132" y="77"/>
                    <a:pt x="136" y="95"/>
                  </a:cubicBezTo>
                  <a:cubicBezTo>
                    <a:pt x="138" y="133"/>
                    <a:pt x="163" y="204"/>
                    <a:pt x="112" y="209"/>
                  </a:cubicBezTo>
                  <a:cubicBezTo>
                    <a:pt x="94" y="207"/>
                    <a:pt x="88" y="200"/>
                    <a:pt x="74" y="191"/>
                  </a:cubicBezTo>
                  <a:cubicBezTo>
                    <a:pt x="62" y="172"/>
                    <a:pt x="37" y="159"/>
                    <a:pt x="18" y="147"/>
                  </a:cubicBezTo>
                  <a:cubicBezTo>
                    <a:pt x="14" y="145"/>
                    <a:pt x="10" y="150"/>
                    <a:pt x="6" y="151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0" name="Groupe 49"/>
          <p:cNvGrpSpPr>
            <a:grpSpLocks noChangeAspect="1"/>
          </p:cNvGrpSpPr>
          <p:nvPr/>
        </p:nvGrpSpPr>
        <p:grpSpPr>
          <a:xfrm>
            <a:off x="2362200" y="1981200"/>
            <a:ext cx="4266667" cy="3600000"/>
            <a:chOff x="180975" y="3933825"/>
            <a:chExt cx="2808000" cy="2369250"/>
          </a:xfrm>
        </p:grpSpPr>
        <p:pic>
          <p:nvPicPr>
            <p:cNvPr id="51" name="Picture 39" descr="C:\Users\Public\Documents\Cours\VIBOT\France\Medical Imaging\Project\Matlab\Results\bmp\Patient405\Muscle_normalization\ImageComb14.bmp"/>
            <p:cNvPicPr>
              <a:picLocks noChangeAspect="1" noChangeArrowheads="1"/>
            </p:cNvPicPr>
            <p:nvPr/>
          </p:nvPicPr>
          <p:blipFill>
            <a:blip r:embed="rId5" cstate="print"/>
            <a:stretch>
              <a:fillRect/>
            </a:stretch>
          </p:blipFill>
          <p:spPr bwMode="auto">
            <a:xfrm>
              <a:off x="180975" y="3933825"/>
              <a:ext cx="2808000" cy="2369250"/>
            </a:xfrm>
            <a:prstGeom prst="rect">
              <a:avLst/>
            </a:prstGeom>
            <a:noFill/>
          </p:spPr>
        </p:pic>
        <p:sp>
          <p:nvSpPr>
            <p:cNvPr id="52" name="Freeform 17"/>
            <p:cNvSpPr>
              <a:spLocks/>
            </p:cNvSpPr>
            <p:nvPr/>
          </p:nvSpPr>
          <p:spPr bwMode="auto">
            <a:xfrm>
              <a:off x="1420813" y="5043488"/>
              <a:ext cx="452437" cy="449262"/>
            </a:xfrm>
            <a:custGeom>
              <a:avLst/>
              <a:gdLst/>
              <a:ahLst/>
              <a:cxnLst>
                <a:cxn ang="0">
                  <a:pos x="7" y="197"/>
                </a:cxn>
                <a:cxn ang="0">
                  <a:pos x="5" y="173"/>
                </a:cxn>
                <a:cxn ang="0">
                  <a:pos x="1" y="137"/>
                </a:cxn>
                <a:cxn ang="0">
                  <a:pos x="7" y="61"/>
                </a:cxn>
                <a:cxn ang="0">
                  <a:pos x="25" y="39"/>
                </a:cxn>
                <a:cxn ang="0">
                  <a:pos x="31" y="35"/>
                </a:cxn>
                <a:cxn ang="0">
                  <a:pos x="47" y="23"/>
                </a:cxn>
                <a:cxn ang="0">
                  <a:pos x="69" y="9"/>
                </a:cxn>
                <a:cxn ang="0">
                  <a:pos x="85" y="5"/>
                </a:cxn>
                <a:cxn ang="0">
                  <a:pos x="93" y="3"/>
                </a:cxn>
                <a:cxn ang="0">
                  <a:pos x="183" y="9"/>
                </a:cxn>
                <a:cxn ang="0">
                  <a:pos x="195" y="17"/>
                </a:cxn>
                <a:cxn ang="0">
                  <a:pos x="201" y="19"/>
                </a:cxn>
                <a:cxn ang="0">
                  <a:pos x="213" y="27"/>
                </a:cxn>
                <a:cxn ang="0">
                  <a:pos x="223" y="39"/>
                </a:cxn>
                <a:cxn ang="0">
                  <a:pos x="235" y="47"/>
                </a:cxn>
                <a:cxn ang="0">
                  <a:pos x="237" y="53"/>
                </a:cxn>
                <a:cxn ang="0">
                  <a:pos x="243" y="57"/>
                </a:cxn>
                <a:cxn ang="0">
                  <a:pos x="247" y="69"/>
                </a:cxn>
                <a:cxn ang="0">
                  <a:pos x="255" y="81"/>
                </a:cxn>
                <a:cxn ang="0">
                  <a:pos x="263" y="99"/>
                </a:cxn>
                <a:cxn ang="0">
                  <a:pos x="237" y="265"/>
                </a:cxn>
                <a:cxn ang="0">
                  <a:pos x="199" y="261"/>
                </a:cxn>
                <a:cxn ang="0">
                  <a:pos x="147" y="211"/>
                </a:cxn>
                <a:cxn ang="0">
                  <a:pos x="85" y="221"/>
                </a:cxn>
                <a:cxn ang="0">
                  <a:pos x="59" y="229"/>
                </a:cxn>
                <a:cxn ang="0">
                  <a:pos x="53" y="231"/>
                </a:cxn>
                <a:cxn ang="0">
                  <a:pos x="3" y="209"/>
                </a:cxn>
                <a:cxn ang="0">
                  <a:pos x="3" y="183"/>
                </a:cxn>
              </a:cxnLst>
              <a:rect l="0" t="0" r="r" b="b"/>
              <a:pathLst>
                <a:path w="285" h="283">
                  <a:moveTo>
                    <a:pt x="7" y="197"/>
                  </a:moveTo>
                  <a:cubicBezTo>
                    <a:pt x="6" y="189"/>
                    <a:pt x="6" y="181"/>
                    <a:pt x="5" y="173"/>
                  </a:cubicBezTo>
                  <a:cubicBezTo>
                    <a:pt x="4" y="161"/>
                    <a:pt x="1" y="137"/>
                    <a:pt x="1" y="137"/>
                  </a:cubicBezTo>
                  <a:cubicBezTo>
                    <a:pt x="2" y="101"/>
                    <a:pt x="1" y="89"/>
                    <a:pt x="7" y="61"/>
                  </a:cubicBezTo>
                  <a:cubicBezTo>
                    <a:pt x="10" y="48"/>
                    <a:pt x="14" y="47"/>
                    <a:pt x="25" y="39"/>
                  </a:cubicBezTo>
                  <a:cubicBezTo>
                    <a:pt x="27" y="38"/>
                    <a:pt x="31" y="35"/>
                    <a:pt x="31" y="35"/>
                  </a:cubicBezTo>
                  <a:cubicBezTo>
                    <a:pt x="36" y="28"/>
                    <a:pt x="40" y="28"/>
                    <a:pt x="47" y="23"/>
                  </a:cubicBezTo>
                  <a:cubicBezTo>
                    <a:pt x="52" y="16"/>
                    <a:pt x="60" y="11"/>
                    <a:pt x="69" y="9"/>
                  </a:cubicBezTo>
                  <a:cubicBezTo>
                    <a:pt x="74" y="8"/>
                    <a:pt x="80" y="6"/>
                    <a:pt x="85" y="5"/>
                  </a:cubicBezTo>
                  <a:cubicBezTo>
                    <a:pt x="88" y="4"/>
                    <a:pt x="93" y="3"/>
                    <a:pt x="93" y="3"/>
                  </a:cubicBezTo>
                  <a:cubicBezTo>
                    <a:pt x="158" y="5"/>
                    <a:pt x="148" y="0"/>
                    <a:pt x="183" y="9"/>
                  </a:cubicBezTo>
                  <a:cubicBezTo>
                    <a:pt x="187" y="12"/>
                    <a:pt x="190" y="15"/>
                    <a:pt x="195" y="17"/>
                  </a:cubicBezTo>
                  <a:cubicBezTo>
                    <a:pt x="197" y="18"/>
                    <a:pt x="199" y="18"/>
                    <a:pt x="201" y="19"/>
                  </a:cubicBezTo>
                  <a:cubicBezTo>
                    <a:pt x="205" y="21"/>
                    <a:pt x="213" y="27"/>
                    <a:pt x="213" y="27"/>
                  </a:cubicBezTo>
                  <a:cubicBezTo>
                    <a:pt x="217" y="32"/>
                    <a:pt x="218" y="35"/>
                    <a:pt x="223" y="39"/>
                  </a:cubicBezTo>
                  <a:cubicBezTo>
                    <a:pt x="227" y="42"/>
                    <a:pt x="235" y="47"/>
                    <a:pt x="235" y="47"/>
                  </a:cubicBezTo>
                  <a:cubicBezTo>
                    <a:pt x="236" y="49"/>
                    <a:pt x="236" y="51"/>
                    <a:pt x="237" y="53"/>
                  </a:cubicBezTo>
                  <a:cubicBezTo>
                    <a:pt x="239" y="55"/>
                    <a:pt x="242" y="55"/>
                    <a:pt x="243" y="57"/>
                  </a:cubicBezTo>
                  <a:cubicBezTo>
                    <a:pt x="245" y="61"/>
                    <a:pt x="245" y="65"/>
                    <a:pt x="247" y="69"/>
                  </a:cubicBezTo>
                  <a:cubicBezTo>
                    <a:pt x="250" y="73"/>
                    <a:pt x="252" y="77"/>
                    <a:pt x="255" y="81"/>
                  </a:cubicBezTo>
                  <a:cubicBezTo>
                    <a:pt x="259" y="86"/>
                    <a:pt x="263" y="99"/>
                    <a:pt x="263" y="99"/>
                  </a:cubicBezTo>
                  <a:cubicBezTo>
                    <a:pt x="263" y="127"/>
                    <a:pt x="285" y="233"/>
                    <a:pt x="237" y="265"/>
                  </a:cubicBezTo>
                  <a:cubicBezTo>
                    <a:pt x="225" y="283"/>
                    <a:pt x="211" y="265"/>
                    <a:pt x="199" y="261"/>
                  </a:cubicBezTo>
                  <a:cubicBezTo>
                    <a:pt x="186" y="241"/>
                    <a:pt x="166" y="224"/>
                    <a:pt x="147" y="211"/>
                  </a:cubicBezTo>
                  <a:cubicBezTo>
                    <a:pt x="120" y="212"/>
                    <a:pt x="107" y="214"/>
                    <a:pt x="85" y="221"/>
                  </a:cubicBezTo>
                  <a:cubicBezTo>
                    <a:pt x="76" y="224"/>
                    <a:pt x="68" y="226"/>
                    <a:pt x="59" y="229"/>
                  </a:cubicBezTo>
                  <a:cubicBezTo>
                    <a:pt x="57" y="230"/>
                    <a:pt x="53" y="231"/>
                    <a:pt x="53" y="231"/>
                  </a:cubicBezTo>
                  <a:cubicBezTo>
                    <a:pt x="19" y="229"/>
                    <a:pt x="23" y="229"/>
                    <a:pt x="3" y="209"/>
                  </a:cubicBezTo>
                  <a:cubicBezTo>
                    <a:pt x="0" y="200"/>
                    <a:pt x="3" y="192"/>
                    <a:pt x="3" y="183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53" name="Freeform 18"/>
            <p:cNvSpPr>
              <a:spLocks/>
            </p:cNvSpPr>
            <p:nvPr/>
          </p:nvSpPr>
          <p:spPr bwMode="auto">
            <a:xfrm>
              <a:off x="1577975" y="5135563"/>
              <a:ext cx="254000" cy="330200"/>
            </a:xfrm>
            <a:custGeom>
              <a:avLst/>
              <a:gdLst/>
              <a:ahLst/>
              <a:cxnLst>
                <a:cxn ang="0">
                  <a:pos x="132" y="1"/>
                </a:cxn>
                <a:cxn ang="0">
                  <a:pos x="114" y="3"/>
                </a:cxn>
                <a:cxn ang="0">
                  <a:pos x="86" y="51"/>
                </a:cxn>
                <a:cxn ang="0">
                  <a:pos x="24" y="81"/>
                </a:cxn>
                <a:cxn ang="0">
                  <a:pos x="26" y="153"/>
                </a:cxn>
                <a:cxn ang="0">
                  <a:pos x="58" y="155"/>
                </a:cxn>
                <a:cxn ang="0">
                  <a:pos x="72" y="177"/>
                </a:cxn>
                <a:cxn ang="0">
                  <a:pos x="88" y="189"/>
                </a:cxn>
                <a:cxn ang="0">
                  <a:pos x="100" y="193"/>
                </a:cxn>
                <a:cxn ang="0">
                  <a:pos x="142" y="199"/>
                </a:cxn>
                <a:cxn ang="0">
                  <a:pos x="160" y="181"/>
                </a:cxn>
                <a:cxn ang="0">
                  <a:pos x="158" y="39"/>
                </a:cxn>
                <a:cxn ang="0">
                  <a:pos x="132" y="1"/>
                </a:cxn>
              </a:cxnLst>
              <a:rect l="0" t="0" r="r" b="b"/>
              <a:pathLst>
                <a:path w="160" h="208">
                  <a:moveTo>
                    <a:pt x="132" y="1"/>
                  </a:moveTo>
                  <a:cubicBezTo>
                    <a:pt x="126" y="2"/>
                    <a:pt x="119" y="0"/>
                    <a:pt x="114" y="3"/>
                  </a:cubicBezTo>
                  <a:cubicBezTo>
                    <a:pt x="104" y="8"/>
                    <a:pt x="96" y="41"/>
                    <a:pt x="86" y="51"/>
                  </a:cubicBezTo>
                  <a:cubicBezTo>
                    <a:pt x="75" y="85"/>
                    <a:pt x="69" y="79"/>
                    <a:pt x="24" y="81"/>
                  </a:cubicBezTo>
                  <a:cubicBezTo>
                    <a:pt x="12" y="99"/>
                    <a:pt x="0" y="149"/>
                    <a:pt x="26" y="153"/>
                  </a:cubicBezTo>
                  <a:cubicBezTo>
                    <a:pt x="37" y="155"/>
                    <a:pt x="47" y="154"/>
                    <a:pt x="58" y="155"/>
                  </a:cubicBezTo>
                  <a:cubicBezTo>
                    <a:pt x="64" y="164"/>
                    <a:pt x="63" y="171"/>
                    <a:pt x="72" y="177"/>
                  </a:cubicBezTo>
                  <a:cubicBezTo>
                    <a:pt x="76" y="183"/>
                    <a:pt x="81" y="186"/>
                    <a:pt x="88" y="189"/>
                  </a:cubicBezTo>
                  <a:cubicBezTo>
                    <a:pt x="92" y="191"/>
                    <a:pt x="100" y="193"/>
                    <a:pt x="100" y="193"/>
                  </a:cubicBezTo>
                  <a:cubicBezTo>
                    <a:pt x="110" y="208"/>
                    <a:pt x="122" y="200"/>
                    <a:pt x="142" y="199"/>
                  </a:cubicBezTo>
                  <a:cubicBezTo>
                    <a:pt x="153" y="195"/>
                    <a:pt x="154" y="190"/>
                    <a:pt x="160" y="181"/>
                  </a:cubicBezTo>
                  <a:cubicBezTo>
                    <a:pt x="159" y="134"/>
                    <a:pt x="159" y="86"/>
                    <a:pt x="158" y="39"/>
                  </a:cubicBezTo>
                  <a:cubicBezTo>
                    <a:pt x="158" y="25"/>
                    <a:pt x="126" y="14"/>
                    <a:pt x="132" y="1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4" name="Groupe 53"/>
          <p:cNvGrpSpPr>
            <a:grpSpLocks noChangeAspect="1"/>
          </p:cNvGrpSpPr>
          <p:nvPr/>
        </p:nvGrpSpPr>
        <p:grpSpPr>
          <a:xfrm>
            <a:off x="2362733" y="1981200"/>
            <a:ext cx="4266667" cy="3600000"/>
            <a:chOff x="3200400" y="3943350"/>
            <a:chExt cx="2808000" cy="2369250"/>
          </a:xfrm>
        </p:grpSpPr>
        <p:pic>
          <p:nvPicPr>
            <p:cNvPr id="55" name="Picture 40" descr="C:\Users\Public\Documents\Cours\VIBOT\France\Medical Imaging\Project\Matlab\Results\bmp\Patient405\Muscle_normalization\ImageComb15.bmp"/>
            <p:cNvPicPr>
              <a:picLocks noChangeAspect="1" noChangeArrowheads="1"/>
            </p:cNvPicPr>
            <p:nvPr/>
          </p:nvPicPr>
          <p:blipFill>
            <a:blip r:embed="rId6" cstate="print"/>
            <a:stretch>
              <a:fillRect/>
            </a:stretch>
          </p:blipFill>
          <p:spPr bwMode="auto">
            <a:xfrm>
              <a:off x="3200400" y="3943350"/>
              <a:ext cx="2808000" cy="2369250"/>
            </a:xfrm>
            <a:prstGeom prst="rect">
              <a:avLst/>
            </a:prstGeom>
            <a:noFill/>
          </p:spPr>
        </p:pic>
        <p:sp>
          <p:nvSpPr>
            <p:cNvPr id="56" name="Freeform 19"/>
            <p:cNvSpPr>
              <a:spLocks/>
            </p:cNvSpPr>
            <p:nvPr/>
          </p:nvSpPr>
          <p:spPr bwMode="auto">
            <a:xfrm>
              <a:off x="4440238" y="5053013"/>
              <a:ext cx="430212" cy="430212"/>
            </a:xfrm>
            <a:custGeom>
              <a:avLst/>
              <a:gdLst/>
              <a:ahLst/>
              <a:cxnLst>
                <a:cxn ang="0">
                  <a:pos x="7" y="197"/>
                </a:cxn>
                <a:cxn ang="0">
                  <a:pos x="5" y="173"/>
                </a:cxn>
                <a:cxn ang="0">
                  <a:pos x="1" y="137"/>
                </a:cxn>
                <a:cxn ang="0">
                  <a:pos x="7" y="61"/>
                </a:cxn>
                <a:cxn ang="0">
                  <a:pos x="25" y="39"/>
                </a:cxn>
                <a:cxn ang="0">
                  <a:pos x="31" y="35"/>
                </a:cxn>
                <a:cxn ang="0">
                  <a:pos x="47" y="23"/>
                </a:cxn>
                <a:cxn ang="0">
                  <a:pos x="69" y="9"/>
                </a:cxn>
                <a:cxn ang="0">
                  <a:pos x="85" y="5"/>
                </a:cxn>
                <a:cxn ang="0">
                  <a:pos x="93" y="3"/>
                </a:cxn>
                <a:cxn ang="0">
                  <a:pos x="183" y="9"/>
                </a:cxn>
                <a:cxn ang="0">
                  <a:pos x="195" y="17"/>
                </a:cxn>
                <a:cxn ang="0">
                  <a:pos x="201" y="19"/>
                </a:cxn>
                <a:cxn ang="0">
                  <a:pos x="213" y="27"/>
                </a:cxn>
                <a:cxn ang="0">
                  <a:pos x="223" y="39"/>
                </a:cxn>
                <a:cxn ang="0">
                  <a:pos x="235" y="47"/>
                </a:cxn>
                <a:cxn ang="0">
                  <a:pos x="237" y="53"/>
                </a:cxn>
                <a:cxn ang="0">
                  <a:pos x="243" y="57"/>
                </a:cxn>
                <a:cxn ang="0">
                  <a:pos x="247" y="69"/>
                </a:cxn>
                <a:cxn ang="0">
                  <a:pos x="255" y="81"/>
                </a:cxn>
                <a:cxn ang="0">
                  <a:pos x="263" y="99"/>
                </a:cxn>
                <a:cxn ang="0">
                  <a:pos x="237" y="265"/>
                </a:cxn>
                <a:cxn ang="0">
                  <a:pos x="199" y="261"/>
                </a:cxn>
                <a:cxn ang="0">
                  <a:pos x="147" y="211"/>
                </a:cxn>
                <a:cxn ang="0">
                  <a:pos x="85" y="221"/>
                </a:cxn>
                <a:cxn ang="0">
                  <a:pos x="59" y="229"/>
                </a:cxn>
                <a:cxn ang="0">
                  <a:pos x="53" y="231"/>
                </a:cxn>
                <a:cxn ang="0">
                  <a:pos x="3" y="209"/>
                </a:cxn>
                <a:cxn ang="0">
                  <a:pos x="3" y="183"/>
                </a:cxn>
              </a:cxnLst>
              <a:rect l="0" t="0" r="r" b="b"/>
              <a:pathLst>
                <a:path w="285" h="283">
                  <a:moveTo>
                    <a:pt x="7" y="197"/>
                  </a:moveTo>
                  <a:cubicBezTo>
                    <a:pt x="6" y="189"/>
                    <a:pt x="6" y="181"/>
                    <a:pt x="5" y="173"/>
                  </a:cubicBezTo>
                  <a:cubicBezTo>
                    <a:pt x="4" y="161"/>
                    <a:pt x="1" y="137"/>
                    <a:pt x="1" y="137"/>
                  </a:cubicBezTo>
                  <a:cubicBezTo>
                    <a:pt x="2" y="101"/>
                    <a:pt x="1" y="89"/>
                    <a:pt x="7" y="61"/>
                  </a:cubicBezTo>
                  <a:cubicBezTo>
                    <a:pt x="10" y="48"/>
                    <a:pt x="14" y="47"/>
                    <a:pt x="25" y="39"/>
                  </a:cubicBezTo>
                  <a:cubicBezTo>
                    <a:pt x="27" y="38"/>
                    <a:pt x="31" y="35"/>
                    <a:pt x="31" y="35"/>
                  </a:cubicBezTo>
                  <a:cubicBezTo>
                    <a:pt x="36" y="28"/>
                    <a:pt x="40" y="28"/>
                    <a:pt x="47" y="23"/>
                  </a:cubicBezTo>
                  <a:cubicBezTo>
                    <a:pt x="52" y="16"/>
                    <a:pt x="60" y="11"/>
                    <a:pt x="69" y="9"/>
                  </a:cubicBezTo>
                  <a:cubicBezTo>
                    <a:pt x="74" y="8"/>
                    <a:pt x="80" y="6"/>
                    <a:pt x="85" y="5"/>
                  </a:cubicBezTo>
                  <a:cubicBezTo>
                    <a:pt x="88" y="4"/>
                    <a:pt x="93" y="3"/>
                    <a:pt x="93" y="3"/>
                  </a:cubicBezTo>
                  <a:cubicBezTo>
                    <a:pt x="158" y="5"/>
                    <a:pt x="148" y="0"/>
                    <a:pt x="183" y="9"/>
                  </a:cubicBezTo>
                  <a:cubicBezTo>
                    <a:pt x="187" y="12"/>
                    <a:pt x="190" y="15"/>
                    <a:pt x="195" y="17"/>
                  </a:cubicBezTo>
                  <a:cubicBezTo>
                    <a:pt x="197" y="18"/>
                    <a:pt x="199" y="18"/>
                    <a:pt x="201" y="19"/>
                  </a:cubicBezTo>
                  <a:cubicBezTo>
                    <a:pt x="205" y="21"/>
                    <a:pt x="213" y="27"/>
                    <a:pt x="213" y="27"/>
                  </a:cubicBezTo>
                  <a:cubicBezTo>
                    <a:pt x="217" y="32"/>
                    <a:pt x="218" y="35"/>
                    <a:pt x="223" y="39"/>
                  </a:cubicBezTo>
                  <a:cubicBezTo>
                    <a:pt x="227" y="42"/>
                    <a:pt x="235" y="47"/>
                    <a:pt x="235" y="47"/>
                  </a:cubicBezTo>
                  <a:cubicBezTo>
                    <a:pt x="236" y="49"/>
                    <a:pt x="236" y="51"/>
                    <a:pt x="237" y="53"/>
                  </a:cubicBezTo>
                  <a:cubicBezTo>
                    <a:pt x="239" y="55"/>
                    <a:pt x="242" y="55"/>
                    <a:pt x="243" y="57"/>
                  </a:cubicBezTo>
                  <a:cubicBezTo>
                    <a:pt x="245" y="61"/>
                    <a:pt x="245" y="65"/>
                    <a:pt x="247" y="69"/>
                  </a:cubicBezTo>
                  <a:cubicBezTo>
                    <a:pt x="250" y="73"/>
                    <a:pt x="252" y="77"/>
                    <a:pt x="255" y="81"/>
                  </a:cubicBezTo>
                  <a:cubicBezTo>
                    <a:pt x="259" y="86"/>
                    <a:pt x="263" y="99"/>
                    <a:pt x="263" y="99"/>
                  </a:cubicBezTo>
                  <a:cubicBezTo>
                    <a:pt x="263" y="127"/>
                    <a:pt x="285" y="233"/>
                    <a:pt x="237" y="265"/>
                  </a:cubicBezTo>
                  <a:cubicBezTo>
                    <a:pt x="225" y="283"/>
                    <a:pt x="211" y="265"/>
                    <a:pt x="199" y="261"/>
                  </a:cubicBezTo>
                  <a:cubicBezTo>
                    <a:pt x="186" y="241"/>
                    <a:pt x="166" y="224"/>
                    <a:pt x="147" y="211"/>
                  </a:cubicBezTo>
                  <a:cubicBezTo>
                    <a:pt x="120" y="212"/>
                    <a:pt x="107" y="214"/>
                    <a:pt x="85" y="221"/>
                  </a:cubicBezTo>
                  <a:cubicBezTo>
                    <a:pt x="76" y="224"/>
                    <a:pt x="68" y="226"/>
                    <a:pt x="59" y="229"/>
                  </a:cubicBezTo>
                  <a:cubicBezTo>
                    <a:pt x="57" y="230"/>
                    <a:pt x="53" y="231"/>
                    <a:pt x="53" y="231"/>
                  </a:cubicBezTo>
                  <a:cubicBezTo>
                    <a:pt x="19" y="229"/>
                    <a:pt x="23" y="229"/>
                    <a:pt x="3" y="209"/>
                  </a:cubicBezTo>
                  <a:cubicBezTo>
                    <a:pt x="0" y="200"/>
                    <a:pt x="3" y="192"/>
                    <a:pt x="3" y="183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57" name="Freeform 20"/>
            <p:cNvSpPr>
              <a:spLocks/>
            </p:cNvSpPr>
            <p:nvPr/>
          </p:nvSpPr>
          <p:spPr bwMode="auto">
            <a:xfrm>
              <a:off x="4621213" y="5241925"/>
              <a:ext cx="207962" cy="215900"/>
            </a:xfrm>
            <a:custGeom>
              <a:avLst/>
              <a:gdLst/>
              <a:ahLst/>
              <a:cxnLst>
                <a:cxn ang="0">
                  <a:pos x="1" y="80"/>
                </a:cxn>
                <a:cxn ang="0">
                  <a:pos x="3" y="28"/>
                </a:cxn>
                <a:cxn ang="0">
                  <a:pos x="61" y="4"/>
                </a:cxn>
                <a:cxn ang="0">
                  <a:pos x="97" y="8"/>
                </a:cxn>
                <a:cxn ang="0">
                  <a:pos x="113" y="22"/>
                </a:cxn>
                <a:cxn ang="0">
                  <a:pos x="127" y="36"/>
                </a:cxn>
                <a:cxn ang="0">
                  <a:pos x="127" y="114"/>
                </a:cxn>
                <a:cxn ang="0">
                  <a:pos x="101" y="136"/>
                </a:cxn>
                <a:cxn ang="0">
                  <a:pos x="73" y="120"/>
                </a:cxn>
                <a:cxn ang="0">
                  <a:pos x="57" y="104"/>
                </a:cxn>
                <a:cxn ang="0">
                  <a:pos x="19" y="74"/>
                </a:cxn>
                <a:cxn ang="0">
                  <a:pos x="1" y="80"/>
                </a:cxn>
              </a:cxnLst>
              <a:rect l="0" t="0" r="r" b="b"/>
              <a:pathLst>
                <a:path w="131" h="136">
                  <a:moveTo>
                    <a:pt x="1" y="80"/>
                  </a:moveTo>
                  <a:cubicBezTo>
                    <a:pt x="2" y="63"/>
                    <a:pt x="2" y="45"/>
                    <a:pt x="3" y="28"/>
                  </a:cubicBezTo>
                  <a:cubicBezTo>
                    <a:pt x="4" y="7"/>
                    <a:pt x="48" y="5"/>
                    <a:pt x="61" y="4"/>
                  </a:cubicBezTo>
                  <a:cubicBezTo>
                    <a:pt x="74" y="1"/>
                    <a:pt x="86" y="0"/>
                    <a:pt x="97" y="8"/>
                  </a:cubicBezTo>
                  <a:cubicBezTo>
                    <a:pt x="101" y="14"/>
                    <a:pt x="113" y="22"/>
                    <a:pt x="113" y="22"/>
                  </a:cubicBezTo>
                  <a:cubicBezTo>
                    <a:pt x="118" y="29"/>
                    <a:pt x="122" y="29"/>
                    <a:pt x="127" y="36"/>
                  </a:cubicBezTo>
                  <a:cubicBezTo>
                    <a:pt x="131" y="70"/>
                    <a:pt x="130" y="56"/>
                    <a:pt x="127" y="114"/>
                  </a:cubicBezTo>
                  <a:cubicBezTo>
                    <a:pt x="126" y="125"/>
                    <a:pt x="101" y="136"/>
                    <a:pt x="101" y="136"/>
                  </a:cubicBezTo>
                  <a:cubicBezTo>
                    <a:pt x="85" y="133"/>
                    <a:pt x="85" y="128"/>
                    <a:pt x="73" y="120"/>
                  </a:cubicBezTo>
                  <a:cubicBezTo>
                    <a:pt x="68" y="113"/>
                    <a:pt x="64" y="109"/>
                    <a:pt x="57" y="104"/>
                  </a:cubicBezTo>
                  <a:cubicBezTo>
                    <a:pt x="48" y="91"/>
                    <a:pt x="34" y="79"/>
                    <a:pt x="19" y="74"/>
                  </a:cubicBezTo>
                  <a:cubicBezTo>
                    <a:pt x="0" y="76"/>
                    <a:pt x="1" y="70"/>
                    <a:pt x="1" y="80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8" name="Groupe 57"/>
          <p:cNvGrpSpPr>
            <a:grpSpLocks noChangeAspect="1"/>
          </p:cNvGrpSpPr>
          <p:nvPr/>
        </p:nvGrpSpPr>
        <p:grpSpPr>
          <a:xfrm>
            <a:off x="2362200" y="1981200"/>
            <a:ext cx="4266667" cy="3600000"/>
            <a:chOff x="6210300" y="3943350"/>
            <a:chExt cx="2808000" cy="2369250"/>
          </a:xfrm>
        </p:grpSpPr>
        <p:pic>
          <p:nvPicPr>
            <p:cNvPr id="59" name="Picture 41" descr="C:\Users\Public\Documents\Cours\VIBOT\France\Medical Imaging\Project\Matlab\Results\bmp\Patient405\Muscle_normalization\ImageComb16.bmp"/>
            <p:cNvPicPr>
              <a:picLocks noChangeAspect="1" noChangeArrowheads="1"/>
            </p:cNvPicPr>
            <p:nvPr/>
          </p:nvPicPr>
          <p:blipFill>
            <a:blip r:embed="rId7" cstate="print"/>
            <a:stretch>
              <a:fillRect/>
            </a:stretch>
          </p:blipFill>
          <p:spPr bwMode="auto">
            <a:xfrm>
              <a:off x="6210300" y="3943350"/>
              <a:ext cx="2808000" cy="2369250"/>
            </a:xfrm>
            <a:prstGeom prst="rect">
              <a:avLst/>
            </a:prstGeom>
            <a:noFill/>
          </p:spPr>
        </p:pic>
        <p:sp>
          <p:nvSpPr>
            <p:cNvPr id="60" name="Freeform 22"/>
            <p:cNvSpPr>
              <a:spLocks/>
            </p:cNvSpPr>
            <p:nvPr/>
          </p:nvSpPr>
          <p:spPr bwMode="auto">
            <a:xfrm>
              <a:off x="7489825" y="5033963"/>
              <a:ext cx="417513" cy="433387"/>
            </a:xfrm>
            <a:custGeom>
              <a:avLst/>
              <a:gdLst/>
              <a:ahLst/>
              <a:cxnLst>
                <a:cxn ang="0">
                  <a:pos x="44" y="19"/>
                </a:cxn>
                <a:cxn ang="0">
                  <a:pos x="78" y="11"/>
                </a:cxn>
                <a:cxn ang="0">
                  <a:pos x="180" y="19"/>
                </a:cxn>
                <a:cxn ang="0">
                  <a:pos x="196" y="39"/>
                </a:cxn>
                <a:cxn ang="0">
                  <a:pos x="212" y="53"/>
                </a:cxn>
                <a:cxn ang="0">
                  <a:pos x="224" y="79"/>
                </a:cxn>
                <a:cxn ang="0">
                  <a:pos x="228" y="117"/>
                </a:cxn>
                <a:cxn ang="0">
                  <a:pos x="232" y="129"/>
                </a:cxn>
                <a:cxn ang="0">
                  <a:pos x="210" y="273"/>
                </a:cxn>
                <a:cxn ang="0">
                  <a:pos x="178" y="259"/>
                </a:cxn>
                <a:cxn ang="0">
                  <a:pos x="160" y="245"/>
                </a:cxn>
                <a:cxn ang="0">
                  <a:pos x="148" y="241"/>
                </a:cxn>
                <a:cxn ang="0">
                  <a:pos x="68" y="247"/>
                </a:cxn>
                <a:cxn ang="0">
                  <a:pos x="50" y="255"/>
                </a:cxn>
                <a:cxn ang="0">
                  <a:pos x="16" y="239"/>
                </a:cxn>
                <a:cxn ang="0">
                  <a:pos x="0" y="209"/>
                </a:cxn>
                <a:cxn ang="0">
                  <a:pos x="10" y="157"/>
                </a:cxn>
                <a:cxn ang="0">
                  <a:pos x="16" y="139"/>
                </a:cxn>
                <a:cxn ang="0">
                  <a:pos x="18" y="133"/>
                </a:cxn>
                <a:cxn ang="0">
                  <a:pos x="40" y="63"/>
                </a:cxn>
                <a:cxn ang="0">
                  <a:pos x="60" y="21"/>
                </a:cxn>
              </a:cxnLst>
              <a:rect l="0" t="0" r="r" b="b"/>
              <a:pathLst>
                <a:path w="263" h="273">
                  <a:moveTo>
                    <a:pt x="44" y="19"/>
                  </a:moveTo>
                  <a:cubicBezTo>
                    <a:pt x="56" y="15"/>
                    <a:pt x="65" y="13"/>
                    <a:pt x="78" y="11"/>
                  </a:cubicBezTo>
                  <a:cubicBezTo>
                    <a:pt x="112" y="12"/>
                    <a:pt x="151" y="0"/>
                    <a:pt x="180" y="19"/>
                  </a:cubicBezTo>
                  <a:cubicBezTo>
                    <a:pt x="182" y="26"/>
                    <a:pt x="190" y="35"/>
                    <a:pt x="196" y="39"/>
                  </a:cubicBezTo>
                  <a:cubicBezTo>
                    <a:pt x="200" y="45"/>
                    <a:pt x="212" y="53"/>
                    <a:pt x="212" y="53"/>
                  </a:cubicBezTo>
                  <a:cubicBezTo>
                    <a:pt x="219" y="64"/>
                    <a:pt x="221" y="67"/>
                    <a:pt x="224" y="79"/>
                  </a:cubicBezTo>
                  <a:cubicBezTo>
                    <a:pt x="225" y="92"/>
                    <a:pt x="226" y="104"/>
                    <a:pt x="228" y="117"/>
                  </a:cubicBezTo>
                  <a:cubicBezTo>
                    <a:pt x="229" y="121"/>
                    <a:pt x="232" y="129"/>
                    <a:pt x="232" y="129"/>
                  </a:cubicBezTo>
                  <a:cubicBezTo>
                    <a:pt x="231" y="162"/>
                    <a:pt x="263" y="255"/>
                    <a:pt x="210" y="273"/>
                  </a:cubicBezTo>
                  <a:cubicBezTo>
                    <a:pt x="186" y="270"/>
                    <a:pt x="194" y="264"/>
                    <a:pt x="178" y="259"/>
                  </a:cubicBezTo>
                  <a:cubicBezTo>
                    <a:pt x="169" y="250"/>
                    <a:pt x="174" y="255"/>
                    <a:pt x="160" y="245"/>
                  </a:cubicBezTo>
                  <a:cubicBezTo>
                    <a:pt x="156" y="243"/>
                    <a:pt x="148" y="241"/>
                    <a:pt x="148" y="241"/>
                  </a:cubicBezTo>
                  <a:cubicBezTo>
                    <a:pt x="120" y="242"/>
                    <a:pt x="95" y="243"/>
                    <a:pt x="68" y="247"/>
                  </a:cubicBezTo>
                  <a:cubicBezTo>
                    <a:pt x="63" y="251"/>
                    <a:pt x="50" y="255"/>
                    <a:pt x="50" y="255"/>
                  </a:cubicBezTo>
                  <a:cubicBezTo>
                    <a:pt x="27" y="252"/>
                    <a:pt x="32" y="249"/>
                    <a:pt x="16" y="239"/>
                  </a:cubicBezTo>
                  <a:cubicBezTo>
                    <a:pt x="12" y="228"/>
                    <a:pt x="4" y="220"/>
                    <a:pt x="0" y="209"/>
                  </a:cubicBezTo>
                  <a:cubicBezTo>
                    <a:pt x="2" y="190"/>
                    <a:pt x="4" y="175"/>
                    <a:pt x="10" y="157"/>
                  </a:cubicBezTo>
                  <a:cubicBezTo>
                    <a:pt x="12" y="151"/>
                    <a:pt x="14" y="145"/>
                    <a:pt x="16" y="139"/>
                  </a:cubicBezTo>
                  <a:cubicBezTo>
                    <a:pt x="17" y="137"/>
                    <a:pt x="18" y="133"/>
                    <a:pt x="18" y="133"/>
                  </a:cubicBezTo>
                  <a:cubicBezTo>
                    <a:pt x="22" y="108"/>
                    <a:pt x="35" y="88"/>
                    <a:pt x="40" y="63"/>
                  </a:cubicBezTo>
                  <a:cubicBezTo>
                    <a:pt x="42" y="15"/>
                    <a:pt x="28" y="21"/>
                    <a:pt x="60" y="21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61" name="Freeform 23"/>
            <p:cNvSpPr>
              <a:spLocks/>
            </p:cNvSpPr>
            <p:nvPr/>
          </p:nvSpPr>
          <p:spPr bwMode="auto">
            <a:xfrm>
              <a:off x="7626350" y="5251450"/>
              <a:ext cx="241300" cy="204788"/>
            </a:xfrm>
            <a:custGeom>
              <a:avLst/>
              <a:gdLst/>
              <a:ahLst/>
              <a:cxnLst>
                <a:cxn ang="0">
                  <a:pos x="116" y="18"/>
                </a:cxn>
                <a:cxn ang="0">
                  <a:pos x="88" y="0"/>
                </a:cxn>
                <a:cxn ang="0">
                  <a:pos x="44" y="6"/>
                </a:cxn>
                <a:cxn ang="0">
                  <a:pos x="20" y="20"/>
                </a:cxn>
                <a:cxn ang="0">
                  <a:pos x="12" y="42"/>
                </a:cxn>
                <a:cxn ang="0">
                  <a:pos x="14" y="104"/>
                </a:cxn>
                <a:cxn ang="0">
                  <a:pos x="68" y="106"/>
                </a:cxn>
                <a:cxn ang="0">
                  <a:pos x="118" y="128"/>
                </a:cxn>
                <a:cxn ang="0">
                  <a:pos x="142" y="126"/>
                </a:cxn>
                <a:cxn ang="0">
                  <a:pos x="150" y="114"/>
                </a:cxn>
                <a:cxn ang="0">
                  <a:pos x="130" y="28"/>
                </a:cxn>
                <a:cxn ang="0">
                  <a:pos x="116" y="18"/>
                </a:cxn>
              </a:cxnLst>
              <a:rect l="0" t="0" r="r" b="b"/>
              <a:pathLst>
                <a:path w="152" h="129">
                  <a:moveTo>
                    <a:pt x="116" y="18"/>
                  </a:moveTo>
                  <a:cubicBezTo>
                    <a:pt x="110" y="9"/>
                    <a:pt x="98" y="3"/>
                    <a:pt x="88" y="0"/>
                  </a:cubicBezTo>
                  <a:cubicBezTo>
                    <a:pt x="73" y="2"/>
                    <a:pt x="59" y="4"/>
                    <a:pt x="44" y="6"/>
                  </a:cubicBezTo>
                  <a:cubicBezTo>
                    <a:pt x="32" y="10"/>
                    <a:pt x="30" y="13"/>
                    <a:pt x="20" y="20"/>
                  </a:cubicBezTo>
                  <a:cubicBezTo>
                    <a:pt x="17" y="28"/>
                    <a:pt x="14" y="33"/>
                    <a:pt x="12" y="42"/>
                  </a:cubicBezTo>
                  <a:cubicBezTo>
                    <a:pt x="13" y="63"/>
                    <a:pt x="0" y="88"/>
                    <a:pt x="14" y="104"/>
                  </a:cubicBezTo>
                  <a:cubicBezTo>
                    <a:pt x="26" y="118"/>
                    <a:pt x="50" y="103"/>
                    <a:pt x="68" y="106"/>
                  </a:cubicBezTo>
                  <a:cubicBezTo>
                    <a:pt x="72" y="107"/>
                    <a:pt x="113" y="125"/>
                    <a:pt x="118" y="128"/>
                  </a:cubicBezTo>
                  <a:cubicBezTo>
                    <a:pt x="126" y="127"/>
                    <a:pt x="135" y="129"/>
                    <a:pt x="142" y="126"/>
                  </a:cubicBezTo>
                  <a:cubicBezTo>
                    <a:pt x="146" y="124"/>
                    <a:pt x="150" y="114"/>
                    <a:pt x="150" y="114"/>
                  </a:cubicBezTo>
                  <a:cubicBezTo>
                    <a:pt x="149" y="92"/>
                    <a:pt x="152" y="43"/>
                    <a:pt x="130" y="28"/>
                  </a:cubicBezTo>
                  <a:cubicBezTo>
                    <a:pt x="128" y="25"/>
                    <a:pt x="109" y="4"/>
                    <a:pt x="116" y="18"/>
                  </a:cubicBezTo>
                  <a:close/>
                </a:path>
              </a:pathLst>
            </a:custGeom>
            <a:noFill/>
            <a:ln w="19050" cmpd="sng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Results</a:t>
            </a:r>
            <a:br>
              <a:rPr lang="en-US" sz="3200" dirty="0" smtClean="0"/>
            </a:br>
            <a:r>
              <a:rPr lang="en-US" sz="2400" dirty="0" smtClean="0"/>
              <a:t>Patient 405 – with correction and normalization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16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11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12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13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14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15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36" name="Groupe 35"/>
          <p:cNvGrpSpPr>
            <a:grpSpLocks noChangeAspect="1"/>
          </p:cNvGrpSpPr>
          <p:nvPr/>
        </p:nvGrpSpPr>
        <p:grpSpPr>
          <a:xfrm>
            <a:off x="2362200" y="2057400"/>
            <a:ext cx="4266667" cy="3600000"/>
            <a:chOff x="200025" y="895350"/>
            <a:chExt cx="2808000" cy="2369250"/>
          </a:xfrm>
        </p:grpSpPr>
        <p:pic>
          <p:nvPicPr>
            <p:cNvPr id="37" name="Picture 36" descr="C:\Users\Public\Documents\Cours\VIBOT\France\Medical Imaging\Project\Matlab\Results\bmp\Patient405\Muscle_normalization\ImageComb11.bmp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200025" y="895350"/>
              <a:ext cx="2808000" cy="2369250"/>
            </a:xfrm>
            <a:prstGeom prst="rect">
              <a:avLst/>
            </a:prstGeom>
            <a:noFill/>
          </p:spPr>
        </p:pic>
        <p:sp>
          <p:nvSpPr>
            <p:cNvPr id="38" name="Freeform 11"/>
            <p:cNvSpPr>
              <a:spLocks/>
            </p:cNvSpPr>
            <p:nvPr/>
          </p:nvSpPr>
          <p:spPr bwMode="auto">
            <a:xfrm>
              <a:off x="1403350" y="1993900"/>
              <a:ext cx="479425" cy="411163"/>
            </a:xfrm>
            <a:custGeom>
              <a:avLst/>
              <a:gdLst/>
              <a:ahLst/>
              <a:cxnLst>
                <a:cxn ang="0">
                  <a:pos x="86" y="12"/>
                </a:cxn>
                <a:cxn ang="0">
                  <a:pos x="38" y="18"/>
                </a:cxn>
                <a:cxn ang="0">
                  <a:pos x="12" y="44"/>
                </a:cxn>
                <a:cxn ang="0">
                  <a:pos x="2" y="68"/>
                </a:cxn>
                <a:cxn ang="0">
                  <a:pos x="0" y="74"/>
                </a:cxn>
                <a:cxn ang="0">
                  <a:pos x="2" y="186"/>
                </a:cxn>
                <a:cxn ang="0">
                  <a:pos x="100" y="214"/>
                </a:cxn>
                <a:cxn ang="0">
                  <a:pos x="160" y="228"/>
                </a:cxn>
                <a:cxn ang="0">
                  <a:pos x="178" y="236"/>
                </a:cxn>
                <a:cxn ang="0">
                  <a:pos x="214" y="238"/>
                </a:cxn>
                <a:cxn ang="0">
                  <a:pos x="224" y="258"/>
                </a:cxn>
                <a:cxn ang="0">
                  <a:pos x="250" y="256"/>
                </a:cxn>
                <a:cxn ang="0">
                  <a:pos x="280" y="210"/>
                </a:cxn>
                <a:cxn ang="0">
                  <a:pos x="288" y="192"/>
                </a:cxn>
                <a:cxn ang="0">
                  <a:pos x="274" y="72"/>
                </a:cxn>
                <a:cxn ang="0">
                  <a:pos x="254" y="52"/>
                </a:cxn>
                <a:cxn ang="0">
                  <a:pos x="234" y="32"/>
                </a:cxn>
                <a:cxn ang="0">
                  <a:pos x="174" y="0"/>
                </a:cxn>
                <a:cxn ang="0">
                  <a:pos x="108" y="2"/>
                </a:cxn>
                <a:cxn ang="0">
                  <a:pos x="64" y="14"/>
                </a:cxn>
              </a:cxnLst>
              <a:rect l="0" t="0" r="r" b="b"/>
              <a:pathLst>
                <a:path w="302" h="259">
                  <a:moveTo>
                    <a:pt x="86" y="12"/>
                  </a:moveTo>
                  <a:cubicBezTo>
                    <a:pt x="67" y="13"/>
                    <a:pt x="55" y="15"/>
                    <a:pt x="38" y="18"/>
                  </a:cubicBezTo>
                  <a:cubicBezTo>
                    <a:pt x="26" y="26"/>
                    <a:pt x="22" y="34"/>
                    <a:pt x="12" y="44"/>
                  </a:cubicBezTo>
                  <a:cubicBezTo>
                    <a:pt x="9" y="53"/>
                    <a:pt x="5" y="59"/>
                    <a:pt x="2" y="68"/>
                  </a:cubicBezTo>
                  <a:cubicBezTo>
                    <a:pt x="1" y="70"/>
                    <a:pt x="0" y="74"/>
                    <a:pt x="0" y="74"/>
                  </a:cubicBezTo>
                  <a:cubicBezTo>
                    <a:pt x="1" y="111"/>
                    <a:pt x="0" y="149"/>
                    <a:pt x="2" y="186"/>
                  </a:cubicBezTo>
                  <a:cubicBezTo>
                    <a:pt x="4" y="229"/>
                    <a:pt x="86" y="214"/>
                    <a:pt x="100" y="214"/>
                  </a:cubicBezTo>
                  <a:cubicBezTo>
                    <a:pt x="121" y="216"/>
                    <a:pt x="140" y="221"/>
                    <a:pt x="160" y="228"/>
                  </a:cubicBezTo>
                  <a:cubicBezTo>
                    <a:pt x="166" y="230"/>
                    <a:pt x="172" y="235"/>
                    <a:pt x="178" y="236"/>
                  </a:cubicBezTo>
                  <a:cubicBezTo>
                    <a:pt x="190" y="237"/>
                    <a:pt x="202" y="237"/>
                    <a:pt x="214" y="238"/>
                  </a:cubicBezTo>
                  <a:cubicBezTo>
                    <a:pt x="217" y="247"/>
                    <a:pt x="216" y="253"/>
                    <a:pt x="224" y="258"/>
                  </a:cubicBezTo>
                  <a:cubicBezTo>
                    <a:pt x="233" y="257"/>
                    <a:pt x="242" y="259"/>
                    <a:pt x="250" y="256"/>
                  </a:cubicBezTo>
                  <a:cubicBezTo>
                    <a:pt x="260" y="252"/>
                    <a:pt x="268" y="218"/>
                    <a:pt x="280" y="210"/>
                  </a:cubicBezTo>
                  <a:cubicBezTo>
                    <a:pt x="284" y="205"/>
                    <a:pt x="288" y="192"/>
                    <a:pt x="288" y="192"/>
                  </a:cubicBezTo>
                  <a:cubicBezTo>
                    <a:pt x="288" y="176"/>
                    <a:pt x="302" y="91"/>
                    <a:pt x="274" y="72"/>
                  </a:cubicBezTo>
                  <a:cubicBezTo>
                    <a:pt x="269" y="65"/>
                    <a:pt x="261" y="57"/>
                    <a:pt x="254" y="52"/>
                  </a:cubicBezTo>
                  <a:cubicBezTo>
                    <a:pt x="249" y="45"/>
                    <a:pt x="241" y="37"/>
                    <a:pt x="234" y="32"/>
                  </a:cubicBezTo>
                  <a:cubicBezTo>
                    <a:pt x="229" y="17"/>
                    <a:pt x="189" y="3"/>
                    <a:pt x="174" y="0"/>
                  </a:cubicBezTo>
                  <a:cubicBezTo>
                    <a:pt x="152" y="1"/>
                    <a:pt x="130" y="0"/>
                    <a:pt x="108" y="2"/>
                  </a:cubicBezTo>
                  <a:cubicBezTo>
                    <a:pt x="93" y="3"/>
                    <a:pt x="78" y="14"/>
                    <a:pt x="64" y="14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42" name="Freeform 12"/>
            <p:cNvSpPr>
              <a:spLocks/>
            </p:cNvSpPr>
            <p:nvPr/>
          </p:nvSpPr>
          <p:spPr bwMode="auto">
            <a:xfrm>
              <a:off x="1606550" y="2120900"/>
              <a:ext cx="239713" cy="276225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114" y="2"/>
                </a:cxn>
                <a:cxn ang="0">
                  <a:pos x="102" y="10"/>
                </a:cxn>
                <a:cxn ang="0">
                  <a:pos x="50" y="54"/>
                </a:cxn>
                <a:cxn ang="0">
                  <a:pos x="26" y="70"/>
                </a:cxn>
                <a:cxn ang="0">
                  <a:pos x="14" y="78"/>
                </a:cxn>
                <a:cxn ang="0">
                  <a:pos x="6" y="90"/>
                </a:cxn>
                <a:cxn ang="0">
                  <a:pos x="2" y="102"/>
                </a:cxn>
                <a:cxn ang="0">
                  <a:pos x="4" y="134"/>
                </a:cxn>
                <a:cxn ang="0">
                  <a:pos x="22" y="140"/>
                </a:cxn>
                <a:cxn ang="0">
                  <a:pos x="90" y="156"/>
                </a:cxn>
                <a:cxn ang="0">
                  <a:pos x="100" y="174"/>
                </a:cxn>
                <a:cxn ang="0">
                  <a:pos x="116" y="172"/>
                </a:cxn>
                <a:cxn ang="0">
                  <a:pos x="128" y="164"/>
                </a:cxn>
                <a:cxn ang="0">
                  <a:pos x="150" y="104"/>
                </a:cxn>
                <a:cxn ang="0">
                  <a:pos x="148" y="12"/>
                </a:cxn>
                <a:cxn ang="0">
                  <a:pos x="144" y="0"/>
                </a:cxn>
              </a:cxnLst>
              <a:rect l="0" t="0" r="r" b="b"/>
              <a:pathLst>
                <a:path w="151" h="174">
                  <a:moveTo>
                    <a:pt x="144" y="0"/>
                  </a:moveTo>
                  <a:cubicBezTo>
                    <a:pt x="134" y="1"/>
                    <a:pt x="124" y="0"/>
                    <a:pt x="114" y="2"/>
                  </a:cubicBezTo>
                  <a:cubicBezTo>
                    <a:pt x="109" y="3"/>
                    <a:pt x="102" y="10"/>
                    <a:pt x="102" y="10"/>
                  </a:cubicBezTo>
                  <a:cubicBezTo>
                    <a:pt x="85" y="36"/>
                    <a:pt x="85" y="50"/>
                    <a:pt x="50" y="54"/>
                  </a:cubicBezTo>
                  <a:cubicBezTo>
                    <a:pt x="40" y="57"/>
                    <a:pt x="34" y="64"/>
                    <a:pt x="26" y="70"/>
                  </a:cubicBezTo>
                  <a:cubicBezTo>
                    <a:pt x="22" y="73"/>
                    <a:pt x="14" y="78"/>
                    <a:pt x="14" y="78"/>
                  </a:cubicBezTo>
                  <a:cubicBezTo>
                    <a:pt x="11" y="82"/>
                    <a:pt x="8" y="85"/>
                    <a:pt x="6" y="90"/>
                  </a:cubicBezTo>
                  <a:cubicBezTo>
                    <a:pt x="5" y="94"/>
                    <a:pt x="2" y="102"/>
                    <a:pt x="2" y="102"/>
                  </a:cubicBezTo>
                  <a:cubicBezTo>
                    <a:pt x="3" y="113"/>
                    <a:pt x="0" y="124"/>
                    <a:pt x="4" y="134"/>
                  </a:cubicBezTo>
                  <a:cubicBezTo>
                    <a:pt x="4" y="134"/>
                    <a:pt x="19" y="139"/>
                    <a:pt x="22" y="140"/>
                  </a:cubicBezTo>
                  <a:cubicBezTo>
                    <a:pt x="46" y="148"/>
                    <a:pt x="65" y="154"/>
                    <a:pt x="90" y="156"/>
                  </a:cubicBezTo>
                  <a:cubicBezTo>
                    <a:pt x="93" y="164"/>
                    <a:pt x="92" y="169"/>
                    <a:pt x="100" y="174"/>
                  </a:cubicBezTo>
                  <a:cubicBezTo>
                    <a:pt x="105" y="173"/>
                    <a:pt x="111" y="174"/>
                    <a:pt x="116" y="172"/>
                  </a:cubicBezTo>
                  <a:cubicBezTo>
                    <a:pt x="121" y="170"/>
                    <a:pt x="128" y="164"/>
                    <a:pt x="128" y="164"/>
                  </a:cubicBezTo>
                  <a:cubicBezTo>
                    <a:pt x="135" y="143"/>
                    <a:pt x="145" y="126"/>
                    <a:pt x="150" y="104"/>
                  </a:cubicBezTo>
                  <a:cubicBezTo>
                    <a:pt x="149" y="73"/>
                    <a:pt x="151" y="43"/>
                    <a:pt x="148" y="12"/>
                  </a:cubicBezTo>
                  <a:cubicBezTo>
                    <a:pt x="147" y="2"/>
                    <a:pt x="123" y="16"/>
                    <a:pt x="144" y="0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6" name="Groupe 45"/>
          <p:cNvGrpSpPr>
            <a:grpSpLocks noChangeAspect="1"/>
          </p:cNvGrpSpPr>
          <p:nvPr/>
        </p:nvGrpSpPr>
        <p:grpSpPr>
          <a:xfrm>
            <a:off x="2362200" y="2057400"/>
            <a:ext cx="4266667" cy="3600000"/>
            <a:chOff x="3200400" y="895350"/>
            <a:chExt cx="2808000" cy="2369250"/>
          </a:xfrm>
        </p:grpSpPr>
        <p:pic>
          <p:nvPicPr>
            <p:cNvPr id="50" name="Picture 37" descr="C:\Users\Public\Documents\Cours\VIBOT\France\Medical Imaging\Project\Matlab\Results\bmp\Patient405\Muscle_normalization\ImageComb12.bmp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3200400" y="895350"/>
              <a:ext cx="2808000" cy="2369250"/>
            </a:xfrm>
            <a:prstGeom prst="rect">
              <a:avLst/>
            </a:prstGeom>
            <a:noFill/>
          </p:spPr>
        </p:pic>
        <p:sp>
          <p:nvSpPr>
            <p:cNvPr id="54" name="Freeform 13"/>
            <p:cNvSpPr>
              <a:spLocks/>
            </p:cNvSpPr>
            <p:nvPr/>
          </p:nvSpPr>
          <p:spPr bwMode="auto">
            <a:xfrm>
              <a:off x="4424363" y="2012950"/>
              <a:ext cx="479425" cy="411163"/>
            </a:xfrm>
            <a:custGeom>
              <a:avLst/>
              <a:gdLst/>
              <a:ahLst/>
              <a:cxnLst>
                <a:cxn ang="0">
                  <a:pos x="86" y="12"/>
                </a:cxn>
                <a:cxn ang="0">
                  <a:pos x="38" y="18"/>
                </a:cxn>
                <a:cxn ang="0">
                  <a:pos x="12" y="44"/>
                </a:cxn>
                <a:cxn ang="0">
                  <a:pos x="2" y="68"/>
                </a:cxn>
                <a:cxn ang="0">
                  <a:pos x="0" y="74"/>
                </a:cxn>
                <a:cxn ang="0">
                  <a:pos x="2" y="186"/>
                </a:cxn>
                <a:cxn ang="0">
                  <a:pos x="100" y="214"/>
                </a:cxn>
                <a:cxn ang="0">
                  <a:pos x="160" y="228"/>
                </a:cxn>
                <a:cxn ang="0">
                  <a:pos x="178" y="236"/>
                </a:cxn>
                <a:cxn ang="0">
                  <a:pos x="214" y="238"/>
                </a:cxn>
                <a:cxn ang="0">
                  <a:pos x="224" y="258"/>
                </a:cxn>
                <a:cxn ang="0">
                  <a:pos x="250" y="256"/>
                </a:cxn>
                <a:cxn ang="0">
                  <a:pos x="280" y="210"/>
                </a:cxn>
                <a:cxn ang="0">
                  <a:pos x="288" y="192"/>
                </a:cxn>
                <a:cxn ang="0">
                  <a:pos x="274" y="72"/>
                </a:cxn>
                <a:cxn ang="0">
                  <a:pos x="254" y="52"/>
                </a:cxn>
                <a:cxn ang="0">
                  <a:pos x="234" y="32"/>
                </a:cxn>
                <a:cxn ang="0">
                  <a:pos x="174" y="0"/>
                </a:cxn>
                <a:cxn ang="0">
                  <a:pos x="108" y="2"/>
                </a:cxn>
                <a:cxn ang="0">
                  <a:pos x="64" y="14"/>
                </a:cxn>
              </a:cxnLst>
              <a:rect l="0" t="0" r="r" b="b"/>
              <a:pathLst>
                <a:path w="302" h="259">
                  <a:moveTo>
                    <a:pt x="86" y="12"/>
                  </a:moveTo>
                  <a:cubicBezTo>
                    <a:pt x="67" y="13"/>
                    <a:pt x="55" y="15"/>
                    <a:pt x="38" y="18"/>
                  </a:cubicBezTo>
                  <a:cubicBezTo>
                    <a:pt x="26" y="26"/>
                    <a:pt x="22" y="34"/>
                    <a:pt x="12" y="44"/>
                  </a:cubicBezTo>
                  <a:cubicBezTo>
                    <a:pt x="9" y="53"/>
                    <a:pt x="5" y="59"/>
                    <a:pt x="2" y="68"/>
                  </a:cubicBezTo>
                  <a:cubicBezTo>
                    <a:pt x="1" y="70"/>
                    <a:pt x="0" y="74"/>
                    <a:pt x="0" y="74"/>
                  </a:cubicBezTo>
                  <a:cubicBezTo>
                    <a:pt x="1" y="111"/>
                    <a:pt x="0" y="149"/>
                    <a:pt x="2" y="186"/>
                  </a:cubicBezTo>
                  <a:cubicBezTo>
                    <a:pt x="4" y="229"/>
                    <a:pt x="86" y="214"/>
                    <a:pt x="100" y="214"/>
                  </a:cubicBezTo>
                  <a:cubicBezTo>
                    <a:pt x="121" y="216"/>
                    <a:pt x="140" y="221"/>
                    <a:pt x="160" y="228"/>
                  </a:cubicBezTo>
                  <a:cubicBezTo>
                    <a:pt x="166" y="230"/>
                    <a:pt x="172" y="235"/>
                    <a:pt x="178" y="236"/>
                  </a:cubicBezTo>
                  <a:cubicBezTo>
                    <a:pt x="190" y="237"/>
                    <a:pt x="202" y="237"/>
                    <a:pt x="214" y="238"/>
                  </a:cubicBezTo>
                  <a:cubicBezTo>
                    <a:pt x="217" y="247"/>
                    <a:pt x="216" y="253"/>
                    <a:pt x="224" y="258"/>
                  </a:cubicBezTo>
                  <a:cubicBezTo>
                    <a:pt x="233" y="257"/>
                    <a:pt x="242" y="259"/>
                    <a:pt x="250" y="256"/>
                  </a:cubicBezTo>
                  <a:cubicBezTo>
                    <a:pt x="260" y="252"/>
                    <a:pt x="268" y="218"/>
                    <a:pt x="280" y="210"/>
                  </a:cubicBezTo>
                  <a:cubicBezTo>
                    <a:pt x="284" y="205"/>
                    <a:pt x="288" y="192"/>
                    <a:pt x="288" y="192"/>
                  </a:cubicBezTo>
                  <a:cubicBezTo>
                    <a:pt x="288" y="176"/>
                    <a:pt x="302" y="91"/>
                    <a:pt x="274" y="72"/>
                  </a:cubicBezTo>
                  <a:cubicBezTo>
                    <a:pt x="269" y="65"/>
                    <a:pt x="261" y="57"/>
                    <a:pt x="254" y="52"/>
                  </a:cubicBezTo>
                  <a:cubicBezTo>
                    <a:pt x="249" y="45"/>
                    <a:pt x="241" y="37"/>
                    <a:pt x="234" y="32"/>
                  </a:cubicBezTo>
                  <a:cubicBezTo>
                    <a:pt x="229" y="17"/>
                    <a:pt x="189" y="3"/>
                    <a:pt x="174" y="0"/>
                  </a:cubicBezTo>
                  <a:cubicBezTo>
                    <a:pt x="152" y="1"/>
                    <a:pt x="130" y="0"/>
                    <a:pt x="108" y="2"/>
                  </a:cubicBezTo>
                  <a:cubicBezTo>
                    <a:pt x="93" y="3"/>
                    <a:pt x="78" y="14"/>
                    <a:pt x="64" y="14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58" name="Freeform 14"/>
            <p:cNvSpPr>
              <a:spLocks/>
            </p:cNvSpPr>
            <p:nvPr/>
          </p:nvSpPr>
          <p:spPr bwMode="auto">
            <a:xfrm>
              <a:off x="4606925" y="2076450"/>
              <a:ext cx="293688" cy="339725"/>
            </a:xfrm>
            <a:custGeom>
              <a:avLst/>
              <a:gdLst/>
              <a:ahLst/>
              <a:cxnLst>
                <a:cxn ang="0">
                  <a:pos x="114" y="0"/>
                </a:cxn>
                <a:cxn ang="0">
                  <a:pos x="90" y="26"/>
                </a:cxn>
                <a:cxn ang="0">
                  <a:pos x="76" y="42"/>
                </a:cxn>
                <a:cxn ang="0">
                  <a:pos x="58" y="54"/>
                </a:cxn>
                <a:cxn ang="0">
                  <a:pos x="40" y="66"/>
                </a:cxn>
                <a:cxn ang="0">
                  <a:pos x="34" y="70"/>
                </a:cxn>
                <a:cxn ang="0">
                  <a:pos x="8" y="112"/>
                </a:cxn>
                <a:cxn ang="0">
                  <a:pos x="12" y="168"/>
                </a:cxn>
                <a:cxn ang="0">
                  <a:pos x="36" y="174"/>
                </a:cxn>
                <a:cxn ang="0">
                  <a:pos x="92" y="194"/>
                </a:cxn>
                <a:cxn ang="0">
                  <a:pos x="138" y="202"/>
                </a:cxn>
                <a:cxn ang="0">
                  <a:pos x="158" y="166"/>
                </a:cxn>
                <a:cxn ang="0">
                  <a:pos x="164" y="142"/>
                </a:cxn>
                <a:cxn ang="0">
                  <a:pos x="154" y="32"/>
                </a:cxn>
                <a:cxn ang="0">
                  <a:pos x="140" y="16"/>
                </a:cxn>
                <a:cxn ang="0">
                  <a:pos x="128" y="8"/>
                </a:cxn>
                <a:cxn ang="0">
                  <a:pos x="114" y="0"/>
                </a:cxn>
              </a:cxnLst>
              <a:rect l="0" t="0" r="r" b="b"/>
              <a:pathLst>
                <a:path w="185" h="214">
                  <a:moveTo>
                    <a:pt x="114" y="0"/>
                  </a:moveTo>
                  <a:cubicBezTo>
                    <a:pt x="110" y="21"/>
                    <a:pt x="114" y="23"/>
                    <a:pt x="90" y="26"/>
                  </a:cubicBezTo>
                  <a:cubicBezTo>
                    <a:pt x="84" y="30"/>
                    <a:pt x="82" y="38"/>
                    <a:pt x="76" y="42"/>
                  </a:cubicBezTo>
                  <a:cubicBezTo>
                    <a:pt x="70" y="46"/>
                    <a:pt x="64" y="50"/>
                    <a:pt x="58" y="54"/>
                  </a:cubicBezTo>
                  <a:cubicBezTo>
                    <a:pt x="52" y="58"/>
                    <a:pt x="46" y="62"/>
                    <a:pt x="40" y="66"/>
                  </a:cubicBezTo>
                  <a:cubicBezTo>
                    <a:pt x="38" y="67"/>
                    <a:pt x="34" y="70"/>
                    <a:pt x="34" y="70"/>
                  </a:cubicBezTo>
                  <a:cubicBezTo>
                    <a:pt x="25" y="84"/>
                    <a:pt x="13" y="96"/>
                    <a:pt x="8" y="112"/>
                  </a:cubicBezTo>
                  <a:cubicBezTo>
                    <a:pt x="9" y="131"/>
                    <a:pt x="0" y="153"/>
                    <a:pt x="12" y="168"/>
                  </a:cubicBezTo>
                  <a:cubicBezTo>
                    <a:pt x="17" y="175"/>
                    <a:pt x="30" y="173"/>
                    <a:pt x="36" y="174"/>
                  </a:cubicBezTo>
                  <a:cubicBezTo>
                    <a:pt x="58" y="177"/>
                    <a:pt x="72" y="187"/>
                    <a:pt x="92" y="194"/>
                  </a:cubicBezTo>
                  <a:cubicBezTo>
                    <a:pt x="99" y="214"/>
                    <a:pt x="119" y="203"/>
                    <a:pt x="138" y="202"/>
                  </a:cubicBezTo>
                  <a:cubicBezTo>
                    <a:pt x="146" y="190"/>
                    <a:pt x="150" y="178"/>
                    <a:pt x="158" y="166"/>
                  </a:cubicBezTo>
                  <a:cubicBezTo>
                    <a:pt x="160" y="158"/>
                    <a:pt x="161" y="150"/>
                    <a:pt x="164" y="142"/>
                  </a:cubicBezTo>
                  <a:cubicBezTo>
                    <a:pt x="163" y="105"/>
                    <a:pt x="185" y="52"/>
                    <a:pt x="154" y="32"/>
                  </a:cubicBezTo>
                  <a:cubicBezTo>
                    <a:pt x="150" y="27"/>
                    <a:pt x="145" y="20"/>
                    <a:pt x="140" y="16"/>
                  </a:cubicBezTo>
                  <a:cubicBezTo>
                    <a:pt x="136" y="13"/>
                    <a:pt x="128" y="8"/>
                    <a:pt x="128" y="8"/>
                  </a:cubicBezTo>
                  <a:cubicBezTo>
                    <a:pt x="124" y="2"/>
                    <a:pt x="122" y="0"/>
                    <a:pt x="114" y="0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62" name="Groupe 61"/>
          <p:cNvGrpSpPr>
            <a:grpSpLocks noChangeAspect="1"/>
          </p:cNvGrpSpPr>
          <p:nvPr/>
        </p:nvGrpSpPr>
        <p:grpSpPr>
          <a:xfrm>
            <a:off x="2362200" y="2057400"/>
            <a:ext cx="4266667" cy="3600000"/>
            <a:chOff x="6229350" y="904875"/>
            <a:chExt cx="2808000" cy="2369250"/>
          </a:xfrm>
        </p:grpSpPr>
        <p:pic>
          <p:nvPicPr>
            <p:cNvPr id="63" name="Picture 38" descr="C:\Users\Public\Documents\Cours\VIBOT\France\Medical Imaging\Project\Matlab\Results\bmp\Patient405\Muscle_normalization\ImageComb13.bmp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6229350" y="904875"/>
              <a:ext cx="2808000" cy="2369250"/>
            </a:xfrm>
            <a:prstGeom prst="rect">
              <a:avLst/>
            </a:prstGeom>
            <a:noFill/>
          </p:spPr>
        </p:pic>
        <p:sp>
          <p:nvSpPr>
            <p:cNvPr id="64" name="Freeform 15"/>
            <p:cNvSpPr>
              <a:spLocks/>
            </p:cNvSpPr>
            <p:nvPr/>
          </p:nvSpPr>
          <p:spPr bwMode="auto">
            <a:xfrm>
              <a:off x="7423150" y="1981200"/>
              <a:ext cx="511175" cy="466725"/>
            </a:xfrm>
            <a:custGeom>
              <a:avLst/>
              <a:gdLst/>
              <a:ahLst/>
              <a:cxnLst>
                <a:cxn ang="0">
                  <a:pos x="18" y="110"/>
                </a:cxn>
                <a:cxn ang="0">
                  <a:pos x="36" y="60"/>
                </a:cxn>
                <a:cxn ang="0">
                  <a:pos x="52" y="44"/>
                </a:cxn>
                <a:cxn ang="0">
                  <a:pos x="114" y="6"/>
                </a:cxn>
                <a:cxn ang="0">
                  <a:pos x="238" y="38"/>
                </a:cxn>
                <a:cxn ang="0">
                  <a:pos x="272" y="78"/>
                </a:cxn>
                <a:cxn ang="0">
                  <a:pos x="282" y="96"/>
                </a:cxn>
                <a:cxn ang="0">
                  <a:pos x="286" y="108"/>
                </a:cxn>
                <a:cxn ang="0">
                  <a:pos x="274" y="282"/>
                </a:cxn>
                <a:cxn ang="0">
                  <a:pos x="258" y="294"/>
                </a:cxn>
                <a:cxn ang="0">
                  <a:pos x="218" y="280"/>
                </a:cxn>
                <a:cxn ang="0">
                  <a:pos x="206" y="264"/>
                </a:cxn>
                <a:cxn ang="0">
                  <a:pos x="190" y="248"/>
                </a:cxn>
                <a:cxn ang="0">
                  <a:pos x="170" y="232"/>
                </a:cxn>
                <a:cxn ang="0">
                  <a:pos x="118" y="234"/>
                </a:cxn>
                <a:cxn ang="0">
                  <a:pos x="82" y="256"/>
                </a:cxn>
                <a:cxn ang="0">
                  <a:pos x="18" y="110"/>
                </a:cxn>
              </a:cxnLst>
              <a:rect l="0" t="0" r="r" b="b"/>
              <a:pathLst>
                <a:path w="322" h="294">
                  <a:moveTo>
                    <a:pt x="18" y="110"/>
                  </a:moveTo>
                  <a:cubicBezTo>
                    <a:pt x="28" y="96"/>
                    <a:pt x="31" y="76"/>
                    <a:pt x="36" y="60"/>
                  </a:cubicBezTo>
                  <a:cubicBezTo>
                    <a:pt x="39" y="52"/>
                    <a:pt x="46" y="49"/>
                    <a:pt x="52" y="44"/>
                  </a:cubicBezTo>
                  <a:cubicBezTo>
                    <a:pt x="70" y="29"/>
                    <a:pt x="91" y="12"/>
                    <a:pt x="114" y="6"/>
                  </a:cubicBezTo>
                  <a:cubicBezTo>
                    <a:pt x="219" y="9"/>
                    <a:pt x="180" y="0"/>
                    <a:pt x="238" y="38"/>
                  </a:cubicBezTo>
                  <a:cubicBezTo>
                    <a:pt x="247" y="52"/>
                    <a:pt x="261" y="65"/>
                    <a:pt x="272" y="78"/>
                  </a:cubicBezTo>
                  <a:cubicBezTo>
                    <a:pt x="276" y="83"/>
                    <a:pt x="280" y="91"/>
                    <a:pt x="282" y="96"/>
                  </a:cubicBezTo>
                  <a:cubicBezTo>
                    <a:pt x="284" y="100"/>
                    <a:pt x="286" y="108"/>
                    <a:pt x="286" y="108"/>
                  </a:cubicBezTo>
                  <a:cubicBezTo>
                    <a:pt x="285" y="166"/>
                    <a:pt x="322" y="250"/>
                    <a:pt x="274" y="282"/>
                  </a:cubicBezTo>
                  <a:cubicBezTo>
                    <a:pt x="269" y="289"/>
                    <a:pt x="266" y="291"/>
                    <a:pt x="258" y="294"/>
                  </a:cubicBezTo>
                  <a:cubicBezTo>
                    <a:pt x="228" y="292"/>
                    <a:pt x="236" y="292"/>
                    <a:pt x="218" y="280"/>
                  </a:cubicBezTo>
                  <a:cubicBezTo>
                    <a:pt x="215" y="272"/>
                    <a:pt x="213" y="269"/>
                    <a:pt x="206" y="264"/>
                  </a:cubicBezTo>
                  <a:cubicBezTo>
                    <a:pt x="201" y="257"/>
                    <a:pt x="196" y="254"/>
                    <a:pt x="190" y="248"/>
                  </a:cubicBezTo>
                  <a:cubicBezTo>
                    <a:pt x="187" y="240"/>
                    <a:pt x="170" y="232"/>
                    <a:pt x="170" y="232"/>
                  </a:cubicBezTo>
                  <a:cubicBezTo>
                    <a:pt x="153" y="233"/>
                    <a:pt x="135" y="231"/>
                    <a:pt x="118" y="234"/>
                  </a:cubicBezTo>
                  <a:cubicBezTo>
                    <a:pt x="106" y="236"/>
                    <a:pt x="94" y="252"/>
                    <a:pt x="82" y="256"/>
                  </a:cubicBezTo>
                  <a:cubicBezTo>
                    <a:pt x="0" y="250"/>
                    <a:pt x="19" y="178"/>
                    <a:pt x="18" y="110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65" name="Freeform 16"/>
            <p:cNvSpPr>
              <a:spLocks/>
            </p:cNvSpPr>
            <p:nvPr/>
          </p:nvSpPr>
          <p:spPr bwMode="auto">
            <a:xfrm>
              <a:off x="7661275" y="2106613"/>
              <a:ext cx="258763" cy="331787"/>
            </a:xfrm>
            <a:custGeom>
              <a:avLst/>
              <a:gdLst/>
              <a:ahLst/>
              <a:cxnLst>
                <a:cxn ang="0">
                  <a:pos x="6" y="151"/>
                </a:cxn>
                <a:cxn ang="0">
                  <a:pos x="14" y="99"/>
                </a:cxn>
                <a:cxn ang="0">
                  <a:pos x="50" y="77"/>
                </a:cxn>
                <a:cxn ang="0">
                  <a:pos x="64" y="59"/>
                </a:cxn>
                <a:cxn ang="0">
                  <a:pos x="92" y="1"/>
                </a:cxn>
                <a:cxn ang="0">
                  <a:pos x="112" y="5"/>
                </a:cxn>
                <a:cxn ang="0">
                  <a:pos x="120" y="43"/>
                </a:cxn>
                <a:cxn ang="0">
                  <a:pos x="136" y="95"/>
                </a:cxn>
                <a:cxn ang="0">
                  <a:pos x="112" y="209"/>
                </a:cxn>
                <a:cxn ang="0">
                  <a:pos x="74" y="191"/>
                </a:cxn>
                <a:cxn ang="0">
                  <a:pos x="18" y="147"/>
                </a:cxn>
                <a:cxn ang="0">
                  <a:pos x="6" y="151"/>
                </a:cxn>
              </a:cxnLst>
              <a:rect l="0" t="0" r="r" b="b"/>
              <a:pathLst>
                <a:path w="163" h="209">
                  <a:moveTo>
                    <a:pt x="6" y="151"/>
                  </a:moveTo>
                  <a:cubicBezTo>
                    <a:pt x="12" y="134"/>
                    <a:pt x="0" y="111"/>
                    <a:pt x="14" y="99"/>
                  </a:cubicBezTo>
                  <a:cubicBezTo>
                    <a:pt x="24" y="90"/>
                    <a:pt x="40" y="87"/>
                    <a:pt x="50" y="77"/>
                  </a:cubicBezTo>
                  <a:cubicBezTo>
                    <a:pt x="55" y="72"/>
                    <a:pt x="64" y="59"/>
                    <a:pt x="64" y="59"/>
                  </a:cubicBezTo>
                  <a:cubicBezTo>
                    <a:pt x="67" y="41"/>
                    <a:pt x="72" y="8"/>
                    <a:pt x="92" y="1"/>
                  </a:cubicBezTo>
                  <a:cubicBezTo>
                    <a:pt x="99" y="2"/>
                    <a:pt x="107" y="0"/>
                    <a:pt x="112" y="5"/>
                  </a:cubicBezTo>
                  <a:cubicBezTo>
                    <a:pt x="117" y="10"/>
                    <a:pt x="119" y="39"/>
                    <a:pt x="120" y="43"/>
                  </a:cubicBezTo>
                  <a:cubicBezTo>
                    <a:pt x="124" y="61"/>
                    <a:pt x="132" y="77"/>
                    <a:pt x="136" y="95"/>
                  </a:cubicBezTo>
                  <a:cubicBezTo>
                    <a:pt x="138" y="133"/>
                    <a:pt x="163" y="204"/>
                    <a:pt x="112" y="209"/>
                  </a:cubicBezTo>
                  <a:cubicBezTo>
                    <a:pt x="94" y="207"/>
                    <a:pt x="88" y="200"/>
                    <a:pt x="74" y="191"/>
                  </a:cubicBezTo>
                  <a:cubicBezTo>
                    <a:pt x="62" y="172"/>
                    <a:pt x="37" y="159"/>
                    <a:pt x="18" y="147"/>
                  </a:cubicBezTo>
                  <a:cubicBezTo>
                    <a:pt x="14" y="145"/>
                    <a:pt x="10" y="150"/>
                    <a:pt x="6" y="151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66" name="Groupe 65"/>
          <p:cNvGrpSpPr>
            <a:grpSpLocks noChangeAspect="1"/>
          </p:cNvGrpSpPr>
          <p:nvPr/>
        </p:nvGrpSpPr>
        <p:grpSpPr>
          <a:xfrm>
            <a:off x="2362200" y="2057400"/>
            <a:ext cx="4267477" cy="3600000"/>
            <a:chOff x="180975" y="3933825"/>
            <a:chExt cx="2808000" cy="2369250"/>
          </a:xfrm>
        </p:grpSpPr>
        <p:pic>
          <p:nvPicPr>
            <p:cNvPr id="67" name="Picture 39" descr="C:\Users\Public\Documents\Cours\VIBOT\France\Medical Imaging\Project\Matlab\Results\bmp\Patient405\Muscle_normalization\ImageComb14.bmp"/>
            <p:cNvPicPr>
              <a:picLocks noChangeAspect="1" noChangeArrowheads="1"/>
            </p:cNvPicPr>
            <p:nvPr/>
          </p:nvPicPr>
          <p:blipFill>
            <a:blip r:embed="rId5" cstate="print"/>
            <a:stretch>
              <a:fillRect/>
            </a:stretch>
          </p:blipFill>
          <p:spPr bwMode="auto">
            <a:xfrm>
              <a:off x="180975" y="3933825"/>
              <a:ext cx="2808000" cy="2369250"/>
            </a:xfrm>
            <a:prstGeom prst="rect">
              <a:avLst/>
            </a:prstGeom>
            <a:noFill/>
          </p:spPr>
        </p:pic>
        <p:sp>
          <p:nvSpPr>
            <p:cNvPr id="68" name="Freeform 17"/>
            <p:cNvSpPr>
              <a:spLocks/>
            </p:cNvSpPr>
            <p:nvPr/>
          </p:nvSpPr>
          <p:spPr bwMode="auto">
            <a:xfrm>
              <a:off x="1420813" y="5043488"/>
              <a:ext cx="452437" cy="449262"/>
            </a:xfrm>
            <a:custGeom>
              <a:avLst/>
              <a:gdLst/>
              <a:ahLst/>
              <a:cxnLst>
                <a:cxn ang="0">
                  <a:pos x="7" y="197"/>
                </a:cxn>
                <a:cxn ang="0">
                  <a:pos x="5" y="173"/>
                </a:cxn>
                <a:cxn ang="0">
                  <a:pos x="1" y="137"/>
                </a:cxn>
                <a:cxn ang="0">
                  <a:pos x="7" y="61"/>
                </a:cxn>
                <a:cxn ang="0">
                  <a:pos x="25" y="39"/>
                </a:cxn>
                <a:cxn ang="0">
                  <a:pos x="31" y="35"/>
                </a:cxn>
                <a:cxn ang="0">
                  <a:pos x="47" y="23"/>
                </a:cxn>
                <a:cxn ang="0">
                  <a:pos x="69" y="9"/>
                </a:cxn>
                <a:cxn ang="0">
                  <a:pos x="85" y="5"/>
                </a:cxn>
                <a:cxn ang="0">
                  <a:pos x="93" y="3"/>
                </a:cxn>
                <a:cxn ang="0">
                  <a:pos x="183" y="9"/>
                </a:cxn>
                <a:cxn ang="0">
                  <a:pos x="195" y="17"/>
                </a:cxn>
                <a:cxn ang="0">
                  <a:pos x="201" y="19"/>
                </a:cxn>
                <a:cxn ang="0">
                  <a:pos x="213" y="27"/>
                </a:cxn>
                <a:cxn ang="0">
                  <a:pos x="223" y="39"/>
                </a:cxn>
                <a:cxn ang="0">
                  <a:pos x="235" y="47"/>
                </a:cxn>
                <a:cxn ang="0">
                  <a:pos x="237" y="53"/>
                </a:cxn>
                <a:cxn ang="0">
                  <a:pos x="243" y="57"/>
                </a:cxn>
                <a:cxn ang="0">
                  <a:pos x="247" y="69"/>
                </a:cxn>
                <a:cxn ang="0">
                  <a:pos x="255" y="81"/>
                </a:cxn>
                <a:cxn ang="0">
                  <a:pos x="263" y="99"/>
                </a:cxn>
                <a:cxn ang="0">
                  <a:pos x="237" y="265"/>
                </a:cxn>
                <a:cxn ang="0">
                  <a:pos x="199" y="261"/>
                </a:cxn>
                <a:cxn ang="0">
                  <a:pos x="147" y="211"/>
                </a:cxn>
                <a:cxn ang="0">
                  <a:pos x="85" y="221"/>
                </a:cxn>
                <a:cxn ang="0">
                  <a:pos x="59" y="229"/>
                </a:cxn>
                <a:cxn ang="0">
                  <a:pos x="53" y="231"/>
                </a:cxn>
                <a:cxn ang="0">
                  <a:pos x="3" y="209"/>
                </a:cxn>
                <a:cxn ang="0">
                  <a:pos x="3" y="183"/>
                </a:cxn>
              </a:cxnLst>
              <a:rect l="0" t="0" r="r" b="b"/>
              <a:pathLst>
                <a:path w="285" h="283">
                  <a:moveTo>
                    <a:pt x="7" y="197"/>
                  </a:moveTo>
                  <a:cubicBezTo>
                    <a:pt x="6" y="189"/>
                    <a:pt x="6" y="181"/>
                    <a:pt x="5" y="173"/>
                  </a:cubicBezTo>
                  <a:cubicBezTo>
                    <a:pt x="4" y="161"/>
                    <a:pt x="1" y="137"/>
                    <a:pt x="1" y="137"/>
                  </a:cubicBezTo>
                  <a:cubicBezTo>
                    <a:pt x="2" y="101"/>
                    <a:pt x="1" y="89"/>
                    <a:pt x="7" y="61"/>
                  </a:cubicBezTo>
                  <a:cubicBezTo>
                    <a:pt x="10" y="48"/>
                    <a:pt x="14" y="47"/>
                    <a:pt x="25" y="39"/>
                  </a:cubicBezTo>
                  <a:cubicBezTo>
                    <a:pt x="27" y="38"/>
                    <a:pt x="31" y="35"/>
                    <a:pt x="31" y="35"/>
                  </a:cubicBezTo>
                  <a:cubicBezTo>
                    <a:pt x="36" y="28"/>
                    <a:pt x="40" y="28"/>
                    <a:pt x="47" y="23"/>
                  </a:cubicBezTo>
                  <a:cubicBezTo>
                    <a:pt x="52" y="16"/>
                    <a:pt x="60" y="11"/>
                    <a:pt x="69" y="9"/>
                  </a:cubicBezTo>
                  <a:cubicBezTo>
                    <a:pt x="74" y="8"/>
                    <a:pt x="80" y="6"/>
                    <a:pt x="85" y="5"/>
                  </a:cubicBezTo>
                  <a:cubicBezTo>
                    <a:pt x="88" y="4"/>
                    <a:pt x="93" y="3"/>
                    <a:pt x="93" y="3"/>
                  </a:cubicBezTo>
                  <a:cubicBezTo>
                    <a:pt x="158" y="5"/>
                    <a:pt x="148" y="0"/>
                    <a:pt x="183" y="9"/>
                  </a:cubicBezTo>
                  <a:cubicBezTo>
                    <a:pt x="187" y="12"/>
                    <a:pt x="190" y="15"/>
                    <a:pt x="195" y="17"/>
                  </a:cubicBezTo>
                  <a:cubicBezTo>
                    <a:pt x="197" y="18"/>
                    <a:pt x="199" y="18"/>
                    <a:pt x="201" y="19"/>
                  </a:cubicBezTo>
                  <a:cubicBezTo>
                    <a:pt x="205" y="21"/>
                    <a:pt x="213" y="27"/>
                    <a:pt x="213" y="27"/>
                  </a:cubicBezTo>
                  <a:cubicBezTo>
                    <a:pt x="217" y="32"/>
                    <a:pt x="218" y="35"/>
                    <a:pt x="223" y="39"/>
                  </a:cubicBezTo>
                  <a:cubicBezTo>
                    <a:pt x="227" y="42"/>
                    <a:pt x="235" y="47"/>
                    <a:pt x="235" y="47"/>
                  </a:cubicBezTo>
                  <a:cubicBezTo>
                    <a:pt x="236" y="49"/>
                    <a:pt x="236" y="51"/>
                    <a:pt x="237" y="53"/>
                  </a:cubicBezTo>
                  <a:cubicBezTo>
                    <a:pt x="239" y="55"/>
                    <a:pt x="242" y="55"/>
                    <a:pt x="243" y="57"/>
                  </a:cubicBezTo>
                  <a:cubicBezTo>
                    <a:pt x="245" y="61"/>
                    <a:pt x="245" y="65"/>
                    <a:pt x="247" y="69"/>
                  </a:cubicBezTo>
                  <a:cubicBezTo>
                    <a:pt x="250" y="73"/>
                    <a:pt x="252" y="77"/>
                    <a:pt x="255" y="81"/>
                  </a:cubicBezTo>
                  <a:cubicBezTo>
                    <a:pt x="259" y="86"/>
                    <a:pt x="263" y="99"/>
                    <a:pt x="263" y="99"/>
                  </a:cubicBezTo>
                  <a:cubicBezTo>
                    <a:pt x="263" y="127"/>
                    <a:pt x="285" y="233"/>
                    <a:pt x="237" y="265"/>
                  </a:cubicBezTo>
                  <a:cubicBezTo>
                    <a:pt x="225" y="283"/>
                    <a:pt x="211" y="265"/>
                    <a:pt x="199" y="261"/>
                  </a:cubicBezTo>
                  <a:cubicBezTo>
                    <a:pt x="186" y="241"/>
                    <a:pt x="166" y="224"/>
                    <a:pt x="147" y="211"/>
                  </a:cubicBezTo>
                  <a:cubicBezTo>
                    <a:pt x="120" y="212"/>
                    <a:pt x="107" y="214"/>
                    <a:pt x="85" y="221"/>
                  </a:cubicBezTo>
                  <a:cubicBezTo>
                    <a:pt x="76" y="224"/>
                    <a:pt x="68" y="226"/>
                    <a:pt x="59" y="229"/>
                  </a:cubicBezTo>
                  <a:cubicBezTo>
                    <a:pt x="57" y="230"/>
                    <a:pt x="53" y="231"/>
                    <a:pt x="53" y="231"/>
                  </a:cubicBezTo>
                  <a:cubicBezTo>
                    <a:pt x="19" y="229"/>
                    <a:pt x="23" y="229"/>
                    <a:pt x="3" y="209"/>
                  </a:cubicBezTo>
                  <a:cubicBezTo>
                    <a:pt x="0" y="200"/>
                    <a:pt x="3" y="192"/>
                    <a:pt x="3" y="183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69" name="Freeform 18"/>
            <p:cNvSpPr>
              <a:spLocks/>
            </p:cNvSpPr>
            <p:nvPr/>
          </p:nvSpPr>
          <p:spPr bwMode="auto">
            <a:xfrm>
              <a:off x="1577975" y="5135563"/>
              <a:ext cx="254000" cy="330200"/>
            </a:xfrm>
            <a:custGeom>
              <a:avLst/>
              <a:gdLst/>
              <a:ahLst/>
              <a:cxnLst>
                <a:cxn ang="0">
                  <a:pos x="132" y="1"/>
                </a:cxn>
                <a:cxn ang="0">
                  <a:pos x="114" y="3"/>
                </a:cxn>
                <a:cxn ang="0">
                  <a:pos x="86" y="51"/>
                </a:cxn>
                <a:cxn ang="0">
                  <a:pos x="24" y="81"/>
                </a:cxn>
                <a:cxn ang="0">
                  <a:pos x="26" y="153"/>
                </a:cxn>
                <a:cxn ang="0">
                  <a:pos x="58" y="155"/>
                </a:cxn>
                <a:cxn ang="0">
                  <a:pos x="72" y="177"/>
                </a:cxn>
                <a:cxn ang="0">
                  <a:pos x="88" y="189"/>
                </a:cxn>
                <a:cxn ang="0">
                  <a:pos x="100" y="193"/>
                </a:cxn>
                <a:cxn ang="0">
                  <a:pos x="142" y="199"/>
                </a:cxn>
                <a:cxn ang="0">
                  <a:pos x="160" y="181"/>
                </a:cxn>
                <a:cxn ang="0">
                  <a:pos x="158" y="39"/>
                </a:cxn>
                <a:cxn ang="0">
                  <a:pos x="132" y="1"/>
                </a:cxn>
              </a:cxnLst>
              <a:rect l="0" t="0" r="r" b="b"/>
              <a:pathLst>
                <a:path w="160" h="208">
                  <a:moveTo>
                    <a:pt x="132" y="1"/>
                  </a:moveTo>
                  <a:cubicBezTo>
                    <a:pt x="126" y="2"/>
                    <a:pt x="119" y="0"/>
                    <a:pt x="114" y="3"/>
                  </a:cubicBezTo>
                  <a:cubicBezTo>
                    <a:pt x="104" y="8"/>
                    <a:pt x="96" y="41"/>
                    <a:pt x="86" y="51"/>
                  </a:cubicBezTo>
                  <a:cubicBezTo>
                    <a:pt x="75" y="85"/>
                    <a:pt x="69" y="79"/>
                    <a:pt x="24" y="81"/>
                  </a:cubicBezTo>
                  <a:cubicBezTo>
                    <a:pt x="12" y="99"/>
                    <a:pt x="0" y="149"/>
                    <a:pt x="26" y="153"/>
                  </a:cubicBezTo>
                  <a:cubicBezTo>
                    <a:pt x="37" y="155"/>
                    <a:pt x="47" y="154"/>
                    <a:pt x="58" y="155"/>
                  </a:cubicBezTo>
                  <a:cubicBezTo>
                    <a:pt x="64" y="164"/>
                    <a:pt x="63" y="171"/>
                    <a:pt x="72" y="177"/>
                  </a:cubicBezTo>
                  <a:cubicBezTo>
                    <a:pt x="76" y="183"/>
                    <a:pt x="81" y="186"/>
                    <a:pt x="88" y="189"/>
                  </a:cubicBezTo>
                  <a:cubicBezTo>
                    <a:pt x="92" y="191"/>
                    <a:pt x="100" y="193"/>
                    <a:pt x="100" y="193"/>
                  </a:cubicBezTo>
                  <a:cubicBezTo>
                    <a:pt x="110" y="208"/>
                    <a:pt x="122" y="200"/>
                    <a:pt x="142" y="199"/>
                  </a:cubicBezTo>
                  <a:cubicBezTo>
                    <a:pt x="153" y="195"/>
                    <a:pt x="154" y="190"/>
                    <a:pt x="160" y="181"/>
                  </a:cubicBezTo>
                  <a:cubicBezTo>
                    <a:pt x="159" y="134"/>
                    <a:pt x="159" y="86"/>
                    <a:pt x="158" y="39"/>
                  </a:cubicBezTo>
                  <a:cubicBezTo>
                    <a:pt x="158" y="25"/>
                    <a:pt x="126" y="14"/>
                    <a:pt x="132" y="1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0" name="Groupe 69"/>
          <p:cNvGrpSpPr>
            <a:grpSpLocks noChangeAspect="1"/>
          </p:cNvGrpSpPr>
          <p:nvPr/>
        </p:nvGrpSpPr>
        <p:grpSpPr>
          <a:xfrm>
            <a:off x="2362200" y="2057400"/>
            <a:ext cx="4266667" cy="3600000"/>
            <a:chOff x="3200400" y="3943350"/>
            <a:chExt cx="2808000" cy="2369250"/>
          </a:xfrm>
        </p:grpSpPr>
        <p:pic>
          <p:nvPicPr>
            <p:cNvPr id="71" name="Picture 40" descr="C:\Users\Public\Documents\Cours\VIBOT\France\Medical Imaging\Project\Matlab\Results\bmp\Patient405\Muscle_normalization\ImageComb15.bmp"/>
            <p:cNvPicPr>
              <a:picLocks noChangeAspect="1" noChangeArrowheads="1"/>
            </p:cNvPicPr>
            <p:nvPr/>
          </p:nvPicPr>
          <p:blipFill>
            <a:blip r:embed="rId6" cstate="print"/>
            <a:stretch>
              <a:fillRect/>
            </a:stretch>
          </p:blipFill>
          <p:spPr bwMode="auto">
            <a:xfrm>
              <a:off x="3200400" y="3943350"/>
              <a:ext cx="2808000" cy="2369250"/>
            </a:xfrm>
            <a:prstGeom prst="rect">
              <a:avLst/>
            </a:prstGeom>
            <a:noFill/>
          </p:spPr>
        </p:pic>
        <p:sp>
          <p:nvSpPr>
            <p:cNvPr id="72" name="Freeform 19"/>
            <p:cNvSpPr>
              <a:spLocks/>
            </p:cNvSpPr>
            <p:nvPr/>
          </p:nvSpPr>
          <p:spPr bwMode="auto">
            <a:xfrm>
              <a:off x="4440238" y="5053013"/>
              <a:ext cx="430212" cy="430212"/>
            </a:xfrm>
            <a:custGeom>
              <a:avLst/>
              <a:gdLst/>
              <a:ahLst/>
              <a:cxnLst>
                <a:cxn ang="0">
                  <a:pos x="7" y="197"/>
                </a:cxn>
                <a:cxn ang="0">
                  <a:pos x="5" y="173"/>
                </a:cxn>
                <a:cxn ang="0">
                  <a:pos x="1" y="137"/>
                </a:cxn>
                <a:cxn ang="0">
                  <a:pos x="7" y="61"/>
                </a:cxn>
                <a:cxn ang="0">
                  <a:pos x="25" y="39"/>
                </a:cxn>
                <a:cxn ang="0">
                  <a:pos x="31" y="35"/>
                </a:cxn>
                <a:cxn ang="0">
                  <a:pos x="47" y="23"/>
                </a:cxn>
                <a:cxn ang="0">
                  <a:pos x="69" y="9"/>
                </a:cxn>
                <a:cxn ang="0">
                  <a:pos x="85" y="5"/>
                </a:cxn>
                <a:cxn ang="0">
                  <a:pos x="93" y="3"/>
                </a:cxn>
                <a:cxn ang="0">
                  <a:pos x="183" y="9"/>
                </a:cxn>
                <a:cxn ang="0">
                  <a:pos x="195" y="17"/>
                </a:cxn>
                <a:cxn ang="0">
                  <a:pos x="201" y="19"/>
                </a:cxn>
                <a:cxn ang="0">
                  <a:pos x="213" y="27"/>
                </a:cxn>
                <a:cxn ang="0">
                  <a:pos x="223" y="39"/>
                </a:cxn>
                <a:cxn ang="0">
                  <a:pos x="235" y="47"/>
                </a:cxn>
                <a:cxn ang="0">
                  <a:pos x="237" y="53"/>
                </a:cxn>
                <a:cxn ang="0">
                  <a:pos x="243" y="57"/>
                </a:cxn>
                <a:cxn ang="0">
                  <a:pos x="247" y="69"/>
                </a:cxn>
                <a:cxn ang="0">
                  <a:pos x="255" y="81"/>
                </a:cxn>
                <a:cxn ang="0">
                  <a:pos x="263" y="99"/>
                </a:cxn>
                <a:cxn ang="0">
                  <a:pos x="237" y="265"/>
                </a:cxn>
                <a:cxn ang="0">
                  <a:pos x="199" y="261"/>
                </a:cxn>
                <a:cxn ang="0">
                  <a:pos x="147" y="211"/>
                </a:cxn>
                <a:cxn ang="0">
                  <a:pos x="85" y="221"/>
                </a:cxn>
                <a:cxn ang="0">
                  <a:pos x="59" y="229"/>
                </a:cxn>
                <a:cxn ang="0">
                  <a:pos x="53" y="231"/>
                </a:cxn>
                <a:cxn ang="0">
                  <a:pos x="3" y="209"/>
                </a:cxn>
                <a:cxn ang="0">
                  <a:pos x="3" y="183"/>
                </a:cxn>
              </a:cxnLst>
              <a:rect l="0" t="0" r="r" b="b"/>
              <a:pathLst>
                <a:path w="285" h="283">
                  <a:moveTo>
                    <a:pt x="7" y="197"/>
                  </a:moveTo>
                  <a:cubicBezTo>
                    <a:pt x="6" y="189"/>
                    <a:pt x="6" y="181"/>
                    <a:pt x="5" y="173"/>
                  </a:cubicBezTo>
                  <a:cubicBezTo>
                    <a:pt x="4" y="161"/>
                    <a:pt x="1" y="137"/>
                    <a:pt x="1" y="137"/>
                  </a:cubicBezTo>
                  <a:cubicBezTo>
                    <a:pt x="2" y="101"/>
                    <a:pt x="1" y="89"/>
                    <a:pt x="7" y="61"/>
                  </a:cubicBezTo>
                  <a:cubicBezTo>
                    <a:pt x="10" y="48"/>
                    <a:pt x="14" y="47"/>
                    <a:pt x="25" y="39"/>
                  </a:cubicBezTo>
                  <a:cubicBezTo>
                    <a:pt x="27" y="38"/>
                    <a:pt x="31" y="35"/>
                    <a:pt x="31" y="35"/>
                  </a:cubicBezTo>
                  <a:cubicBezTo>
                    <a:pt x="36" y="28"/>
                    <a:pt x="40" y="28"/>
                    <a:pt x="47" y="23"/>
                  </a:cubicBezTo>
                  <a:cubicBezTo>
                    <a:pt x="52" y="16"/>
                    <a:pt x="60" y="11"/>
                    <a:pt x="69" y="9"/>
                  </a:cubicBezTo>
                  <a:cubicBezTo>
                    <a:pt x="74" y="8"/>
                    <a:pt x="80" y="6"/>
                    <a:pt x="85" y="5"/>
                  </a:cubicBezTo>
                  <a:cubicBezTo>
                    <a:pt x="88" y="4"/>
                    <a:pt x="93" y="3"/>
                    <a:pt x="93" y="3"/>
                  </a:cubicBezTo>
                  <a:cubicBezTo>
                    <a:pt x="158" y="5"/>
                    <a:pt x="148" y="0"/>
                    <a:pt x="183" y="9"/>
                  </a:cubicBezTo>
                  <a:cubicBezTo>
                    <a:pt x="187" y="12"/>
                    <a:pt x="190" y="15"/>
                    <a:pt x="195" y="17"/>
                  </a:cubicBezTo>
                  <a:cubicBezTo>
                    <a:pt x="197" y="18"/>
                    <a:pt x="199" y="18"/>
                    <a:pt x="201" y="19"/>
                  </a:cubicBezTo>
                  <a:cubicBezTo>
                    <a:pt x="205" y="21"/>
                    <a:pt x="213" y="27"/>
                    <a:pt x="213" y="27"/>
                  </a:cubicBezTo>
                  <a:cubicBezTo>
                    <a:pt x="217" y="32"/>
                    <a:pt x="218" y="35"/>
                    <a:pt x="223" y="39"/>
                  </a:cubicBezTo>
                  <a:cubicBezTo>
                    <a:pt x="227" y="42"/>
                    <a:pt x="235" y="47"/>
                    <a:pt x="235" y="47"/>
                  </a:cubicBezTo>
                  <a:cubicBezTo>
                    <a:pt x="236" y="49"/>
                    <a:pt x="236" y="51"/>
                    <a:pt x="237" y="53"/>
                  </a:cubicBezTo>
                  <a:cubicBezTo>
                    <a:pt x="239" y="55"/>
                    <a:pt x="242" y="55"/>
                    <a:pt x="243" y="57"/>
                  </a:cubicBezTo>
                  <a:cubicBezTo>
                    <a:pt x="245" y="61"/>
                    <a:pt x="245" y="65"/>
                    <a:pt x="247" y="69"/>
                  </a:cubicBezTo>
                  <a:cubicBezTo>
                    <a:pt x="250" y="73"/>
                    <a:pt x="252" y="77"/>
                    <a:pt x="255" y="81"/>
                  </a:cubicBezTo>
                  <a:cubicBezTo>
                    <a:pt x="259" y="86"/>
                    <a:pt x="263" y="99"/>
                    <a:pt x="263" y="99"/>
                  </a:cubicBezTo>
                  <a:cubicBezTo>
                    <a:pt x="263" y="127"/>
                    <a:pt x="285" y="233"/>
                    <a:pt x="237" y="265"/>
                  </a:cubicBezTo>
                  <a:cubicBezTo>
                    <a:pt x="225" y="283"/>
                    <a:pt x="211" y="265"/>
                    <a:pt x="199" y="261"/>
                  </a:cubicBezTo>
                  <a:cubicBezTo>
                    <a:pt x="186" y="241"/>
                    <a:pt x="166" y="224"/>
                    <a:pt x="147" y="211"/>
                  </a:cubicBezTo>
                  <a:cubicBezTo>
                    <a:pt x="120" y="212"/>
                    <a:pt x="107" y="214"/>
                    <a:pt x="85" y="221"/>
                  </a:cubicBezTo>
                  <a:cubicBezTo>
                    <a:pt x="76" y="224"/>
                    <a:pt x="68" y="226"/>
                    <a:pt x="59" y="229"/>
                  </a:cubicBezTo>
                  <a:cubicBezTo>
                    <a:pt x="57" y="230"/>
                    <a:pt x="53" y="231"/>
                    <a:pt x="53" y="231"/>
                  </a:cubicBezTo>
                  <a:cubicBezTo>
                    <a:pt x="19" y="229"/>
                    <a:pt x="23" y="229"/>
                    <a:pt x="3" y="209"/>
                  </a:cubicBezTo>
                  <a:cubicBezTo>
                    <a:pt x="0" y="200"/>
                    <a:pt x="3" y="192"/>
                    <a:pt x="3" y="183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73" name="Freeform 20"/>
            <p:cNvSpPr>
              <a:spLocks/>
            </p:cNvSpPr>
            <p:nvPr/>
          </p:nvSpPr>
          <p:spPr bwMode="auto">
            <a:xfrm>
              <a:off x="4621213" y="5241925"/>
              <a:ext cx="207962" cy="215900"/>
            </a:xfrm>
            <a:custGeom>
              <a:avLst/>
              <a:gdLst/>
              <a:ahLst/>
              <a:cxnLst>
                <a:cxn ang="0">
                  <a:pos x="1" y="80"/>
                </a:cxn>
                <a:cxn ang="0">
                  <a:pos x="3" y="28"/>
                </a:cxn>
                <a:cxn ang="0">
                  <a:pos x="61" y="4"/>
                </a:cxn>
                <a:cxn ang="0">
                  <a:pos x="97" y="8"/>
                </a:cxn>
                <a:cxn ang="0">
                  <a:pos x="113" y="22"/>
                </a:cxn>
                <a:cxn ang="0">
                  <a:pos x="127" y="36"/>
                </a:cxn>
                <a:cxn ang="0">
                  <a:pos x="127" y="114"/>
                </a:cxn>
                <a:cxn ang="0">
                  <a:pos x="101" y="136"/>
                </a:cxn>
                <a:cxn ang="0">
                  <a:pos x="73" y="120"/>
                </a:cxn>
                <a:cxn ang="0">
                  <a:pos x="57" y="104"/>
                </a:cxn>
                <a:cxn ang="0">
                  <a:pos x="19" y="74"/>
                </a:cxn>
                <a:cxn ang="0">
                  <a:pos x="1" y="80"/>
                </a:cxn>
              </a:cxnLst>
              <a:rect l="0" t="0" r="r" b="b"/>
              <a:pathLst>
                <a:path w="131" h="136">
                  <a:moveTo>
                    <a:pt x="1" y="80"/>
                  </a:moveTo>
                  <a:cubicBezTo>
                    <a:pt x="2" y="63"/>
                    <a:pt x="2" y="45"/>
                    <a:pt x="3" y="28"/>
                  </a:cubicBezTo>
                  <a:cubicBezTo>
                    <a:pt x="4" y="7"/>
                    <a:pt x="48" y="5"/>
                    <a:pt x="61" y="4"/>
                  </a:cubicBezTo>
                  <a:cubicBezTo>
                    <a:pt x="74" y="1"/>
                    <a:pt x="86" y="0"/>
                    <a:pt x="97" y="8"/>
                  </a:cubicBezTo>
                  <a:cubicBezTo>
                    <a:pt x="101" y="14"/>
                    <a:pt x="113" y="22"/>
                    <a:pt x="113" y="22"/>
                  </a:cubicBezTo>
                  <a:cubicBezTo>
                    <a:pt x="118" y="29"/>
                    <a:pt x="122" y="29"/>
                    <a:pt x="127" y="36"/>
                  </a:cubicBezTo>
                  <a:cubicBezTo>
                    <a:pt x="131" y="70"/>
                    <a:pt x="130" y="56"/>
                    <a:pt x="127" y="114"/>
                  </a:cubicBezTo>
                  <a:cubicBezTo>
                    <a:pt x="126" y="125"/>
                    <a:pt x="101" y="136"/>
                    <a:pt x="101" y="136"/>
                  </a:cubicBezTo>
                  <a:cubicBezTo>
                    <a:pt x="85" y="133"/>
                    <a:pt x="85" y="128"/>
                    <a:pt x="73" y="120"/>
                  </a:cubicBezTo>
                  <a:cubicBezTo>
                    <a:pt x="68" y="113"/>
                    <a:pt x="64" y="109"/>
                    <a:pt x="57" y="104"/>
                  </a:cubicBezTo>
                  <a:cubicBezTo>
                    <a:pt x="48" y="91"/>
                    <a:pt x="34" y="79"/>
                    <a:pt x="19" y="74"/>
                  </a:cubicBezTo>
                  <a:cubicBezTo>
                    <a:pt x="0" y="76"/>
                    <a:pt x="1" y="70"/>
                    <a:pt x="1" y="80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4" name="Groupe 73"/>
          <p:cNvGrpSpPr>
            <a:grpSpLocks noChangeAspect="1"/>
          </p:cNvGrpSpPr>
          <p:nvPr/>
        </p:nvGrpSpPr>
        <p:grpSpPr>
          <a:xfrm>
            <a:off x="2362200" y="2057400"/>
            <a:ext cx="4266667" cy="3600000"/>
            <a:chOff x="6210300" y="3943350"/>
            <a:chExt cx="2808000" cy="2369250"/>
          </a:xfrm>
        </p:grpSpPr>
        <p:pic>
          <p:nvPicPr>
            <p:cNvPr id="75" name="Picture 41" descr="C:\Users\Public\Documents\Cours\VIBOT\France\Medical Imaging\Project\Matlab\Results\bmp\Patient405\Muscle_normalization\ImageComb16.bmp"/>
            <p:cNvPicPr>
              <a:picLocks noChangeAspect="1" noChangeArrowheads="1"/>
            </p:cNvPicPr>
            <p:nvPr/>
          </p:nvPicPr>
          <p:blipFill>
            <a:blip r:embed="rId7" cstate="print"/>
            <a:stretch>
              <a:fillRect/>
            </a:stretch>
          </p:blipFill>
          <p:spPr bwMode="auto">
            <a:xfrm>
              <a:off x="6210300" y="3943350"/>
              <a:ext cx="2808000" cy="2369250"/>
            </a:xfrm>
            <a:prstGeom prst="rect">
              <a:avLst/>
            </a:prstGeom>
            <a:noFill/>
          </p:spPr>
        </p:pic>
        <p:sp>
          <p:nvSpPr>
            <p:cNvPr id="76" name="Freeform 22"/>
            <p:cNvSpPr>
              <a:spLocks/>
            </p:cNvSpPr>
            <p:nvPr/>
          </p:nvSpPr>
          <p:spPr bwMode="auto">
            <a:xfrm>
              <a:off x="7489825" y="5033963"/>
              <a:ext cx="417513" cy="433387"/>
            </a:xfrm>
            <a:custGeom>
              <a:avLst/>
              <a:gdLst/>
              <a:ahLst/>
              <a:cxnLst>
                <a:cxn ang="0">
                  <a:pos x="44" y="19"/>
                </a:cxn>
                <a:cxn ang="0">
                  <a:pos x="78" y="11"/>
                </a:cxn>
                <a:cxn ang="0">
                  <a:pos x="180" y="19"/>
                </a:cxn>
                <a:cxn ang="0">
                  <a:pos x="196" y="39"/>
                </a:cxn>
                <a:cxn ang="0">
                  <a:pos x="212" y="53"/>
                </a:cxn>
                <a:cxn ang="0">
                  <a:pos x="224" y="79"/>
                </a:cxn>
                <a:cxn ang="0">
                  <a:pos x="228" y="117"/>
                </a:cxn>
                <a:cxn ang="0">
                  <a:pos x="232" y="129"/>
                </a:cxn>
                <a:cxn ang="0">
                  <a:pos x="210" y="273"/>
                </a:cxn>
                <a:cxn ang="0">
                  <a:pos x="178" y="259"/>
                </a:cxn>
                <a:cxn ang="0">
                  <a:pos x="160" y="245"/>
                </a:cxn>
                <a:cxn ang="0">
                  <a:pos x="148" y="241"/>
                </a:cxn>
                <a:cxn ang="0">
                  <a:pos x="68" y="247"/>
                </a:cxn>
                <a:cxn ang="0">
                  <a:pos x="50" y="255"/>
                </a:cxn>
                <a:cxn ang="0">
                  <a:pos x="16" y="239"/>
                </a:cxn>
                <a:cxn ang="0">
                  <a:pos x="0" y="209"/>
                </a:cxn>
                <a:cxn ang="0">
                  <a:pos x="10" y="157"/>
                </a:cxn>
                <a:cxn ang="0">
                  <a:pos x="16" y="139"/>
                </a:cxn>
                <a:cxn ang="0">
                  <a:pos x="18" y="133"/>
                </a:cxn>
                <a:cxn ang="0">
                  <a:pos x="40" y="63"/>
                </a:cxn>
                <a:cxn ang="0">
                  <a:pos x="60" y="21"/>
                </a:cxn>
              </a:cxnLst>
              <a:rect l="0" t="0" r="r" b="b"/>
              <a:pathLst>
                <a:path w="263" h="273">
                  <a:moveTo>
                    <a:pt x="44" y="19"/>
                  </a:moveTo>
                  <a:cubicBezTo>
                    <a:pt x="56" y="15"/>
                    <a:pt x="65" y="13"/>
                    <a:pt x="78" y="11"/>
                  </a:cubicBezTo>
                  <a:cubicBezTo>
                    <a:pt x="112" y="12"/>
                    <a:pt x="151" y="0"/>
                    <a:pt x="180" y="19"/>
                  </a:cubicBezTo>
                  <a:cubicBezTo>
                    <a:pt x="182" y="26"/>
                    <a:pt x="190" y="35"/>
                    <a:pt x="196" y="39"/>
                  </a:cubicBezTo>
                  <a:cubicBezTo>
                    <a:pt x="200" y="45"/>
                    <a:pt x="212" y="53"/>
                    <a:pt x="212" y="53"/>
                  </a:cubicBezTo>
                  <a:cubicBezTo>
                    <a:pt x="219" y="64"/>
                    <a:pt x="221" y="67"/>
                    <a:pt x="224" y="79"/>
                  </a:cubicBezTo>
                  <a:cubicBezTo>
                    <a:pt x="225" y="92"/>
                    <a:pt x="226" y="104"/>
                    <a:pt x="228" y="117"/>
                  </a:cubicBezTo>
                  <a:cubicBezTo>
                    <a:pt x="229" y="121"/>
                    <a:pt x="232" y="129"/>
                    <a:pt x="232" y="129"/>
                  </a:cubicBezTo>
                  <a:cubicBezTo>
                    <a:pt x="231" y="162"/>
                    <a:pt x="263" y="255"/>
                    <a:pt x="210" y="273"/>
                  </a:cubicBezTo>
                  <a:cubicBezTo>
                    <a:pt x="186" y="270"/>
                    <a:pt x="194" y="264"/>
                    <a:pt x="178" y="259"/>
                  </a:cubicBezTo>
                  <a:cubicBezTo>
                    <a:pt x="169" y="250"/>
                    <a:pt x="174" y="255"/>
                    <a:pt x="160" y="245"/>
                  </a:cubicBezTo>
                  <a:cubicBezTo>
                    <a:pt x="156" y="243"/>
                    <a:pt x="148" y="241"/>
                    <a:pt x="148" y="241"/>
                  </a:cubicBezTo>
                  <a:cubicBezTo>
                    <a:pt x="120" y="242"/>
                    <a:pt x="95" y="243"/>
                    <a:pt x="68" y="247"/>
                  </a:cubicBezTo>
                  <a:cubicBezTo>
                    <a:pt x="63" y="251"/>
                    <a:pt x="50" y="255"/>
                    <a:pt x="50" y="255"/>
                  </a:cubicBezTo>
                  <a:cubicBezTo>
                    <a:pt x="27" y="252"/>
                    <a:pt x="32" y="249"/>
                    <a:pt x="16" y="239"/>
                  </a:cubicBezTo>
                  <a:cubicBezTo>
                    <a:pt x="12" y="228"/>
                    <a:pt x="4" y="220"/>
                    <a:pt x="0" y="209"/>
                  </a:cubicBezTo>
                  <a:cubicBezTo>
                    <a:pt x="2" y="190"/>
                    <a:pt x="4" y="175"/>
                    <a:pt x="10" y="157"/>
                  </a:cubicBezTo>
                  <a:cubicBezTo>
                    <a:pt x="12" y="151"/>
                    <a:pt x="14" y="145"/>
                    <a:pt x="16" y="139"/>
                  </a:cubicBezTo>
                  <a:cubicBezTo>
                    <a:pt x="17" y="137"/>
                    <a:pt x="18" y="133"/>
                    <a:pt x="18" y="133"/>
                  </a:cubicBezTo>
                  <a:cubicBezTo>
                    <a:pt x="22" y="108"/>
                    <a:pt x="35" y="88"/>
                    <a:pt x="40" y="63"/>
                  </a:cubicBezTo>
                  <a:cubicBezTo>
                    <a:pt x="42" y="15"/>
                    <a:pt x="28" y="21"/>
                    <a:pt x="60" y="21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77" name="Freeform 23"/>
            <p:cNvSpPr>
              <a:spLocks/>
            </p:cNvSpPr>
            <p:nvPr/>
          </p:nvSpPr>
          <p:spPr bwMode="auto">
            <a:xfrm>
              <a:off x="7626350" y="5251450"/>
              <a:ext cx="241300" cy="204788"/>
            </a:xfrm>
            <a:custGeom>
              <a:avLst/>
              <a:gdLst/>
              <a:ahLst/>
              <a:cxnLst>
                <a:cxn ang="0">
                  <a:pos x="116" y="18"/>
                </a:cxn>
                <a:cxn ang="0">
                  <a:pos x="88" y="0"/>
                </a:cxn>
                <a:cxn ang="0">
                  <a:pos x="44" y="6"/>
                </a:cxn>
                <a:cxn ang="0">
                  <a:pos x="20" y="20"/>
                </a:cxn>
                <a:cxn ang="0">
                  <a:pos x="12" y="42"/>
                </a:cxn>
                <a:cxn ang="0">
                  <a:pos x="14" y="104"/>
                </a:cxn>
                <a:cxn ang="0">
                  <a:pos x="68" y="106"/>
                </a:cxn>
                <a:cxn ang="0">
                  <a:pos x="118" y="128"/>
                </a:cxn>
                <a:cxn ang="0">
                  <a:pos x="142" y="126"/>
                </a:cxn>
                <a:cxn ang="0">
                  <a:pos x="150" y="114"/>
                </a:cxn>
                <a:cxn ang="0">
                  <a:pos x="130" y="28"/>
                </a:cxn>
                <a:cxn ang="0">
                  <a:pos x="116" y="18"/>
                </a:cxn>
              </a:cxnLst>
              <a:rect l="0" t="0" r="r" b="b"/>
              <a:pathLst>
                <a:path w="152" h="129">
                  <a:moveTo>
                    <a:pt x="116" y="18"/>
                  </a:moveTo>
                  <a:cubicBezTo>
                    <a:pt x="110" y="9"/>
                    <a:pt x="98" y="3"/>
                    <a:pt x="88" y="0"/>
                  </a:cubicBezTo>
                  <a:cubicBezTo>
                    <a:pt x="73" y="2"/>
                    <a:pt x="59" y="4"/>
                    <a:pt x="44" y="6"/>
                  </a:cubicBezTo>
                  <a:cubicBezTo>
                    <a:pt x="32" y="10"/>
                    <a:pt x="30" y="13"/>
                    <a:pt x="20" y="20"/>
                  </a:cubicBezTo>
                  <a:cubicBezTo>
                    <a:pt x="17" y="28"/>
                    <a:pt x="14" y="33"/>
                    <a:pt x="12" y="42"/>
                  </a:cubicBezTo>
                  <a:cubicBezTo>
                    <a:pt x="13" y="63"/>
                    <a:pt x="0" y="88"/>
                    <a:pt x="14" y="104"/>
                  </a:cubicBezTo>
                  <a:cubicBezTo>
                    <a:pt x="26" y="118"/>
                    <a:pt x="50" y="103"/>
                    <a:pt x="68" y="106"/>
                  </a:cubicBezTo>
                  <a:cubicBezTo>
                    <a:pt x="72" y="107"/>
                    <a:pt x="113" y="125"/>
                    <a:pt x="118" y="128"/>
                  </a:cubicBezTo>
                  <a:cubicBezTo>
                    <a:pt x="126" y="127"/>
                    <a:pt x="135" y="129"/>
                    <a:pt x="142" y="126"/>
                  </a:cubicBezTo>
                  <a:cubicBezTo>
                    <a:pt x="146" y="124"/>
                    <a:pt x="150" y="114"/>
                    <a:pt x="150" y="114"/>
                  </a:cubicBezTo>
                  <a:cubicBezTo>
                    <a:pt x="149" y="92"/>
                    <a:pt x="152" y="43"/>
                    <a:pt x="130" y="28"/>
                  </a:cubicBezTo>
                  <a:cubicBezTo>
                    <a:pt x="128" y="25"/>
                    <a:pt x="109" y="4"/>
                    <a:pt x="116" y="18"/>
                  </a:cubicBezTo>
                  <a:close/>
                </a:path>
              </a:pathLst>
            </a:custGeom>
            <a:noFill/>
            <a:ln w="19050" cmpd="sng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Results</a:t>
            </a:r>
            <a:br>
              <a:rPr lang="en-US" sz="3200" dirty="0" smtClean="0"/>
            </a:br>
            <a:r>
              <a:rPr lang="en-US" sz="2400" dirty="0" smtClean="0"/>
              <a:t>Patient 407 – without muscle normalization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13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38862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8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38862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9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11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12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67" name="Groupe 66"/>
          <p:cNvGrpSpPr>
            <a:grpSpLocks noChangeAspect="1"/>
          </p:cNvGrpSpPr>
          <p:nvPr/>
        </p:nvGrpSpPr>
        <p:grpSpPr>
          <a:xfrm>
            <a:off x="2133600" y="1981200"/>
            <a:ext cx="4800000" cy="3600000"/>
            <a:chOff x="247650" y="838200"/>
            <a:chExt cx="2895600" cy="2171700"/>
          </a:xfrm>
        </p:grpSpPr>
        <p:pic>
          <p:nvPicPr>
            <p:cNvPr id="68" name="Picture 11" descr="slice 8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247650" y="838200"/>
              <a:ext cx="2895600" cy="2171700"/>
            </a:xfrm>
            <a:prstGeom prst="rect">
              <a:avLst/>
            </a:prstGeom>
            <a:noFill/>
          </p:spPr>
        </p:pic>
        <p:sp>
          <p:nvSpPr>
            <p:cNvPr id="69" name="Freeform 17"/>
            <p:cNvSpPr>
              <a:spLocks/>
            </p:cNvSpPr>
            <p:nvPr/>
          </p:nvSpPr>
          <p:spPr bwMode="auto">
            <a:xfrm>
              <a:off x="1450975" y="1827213"/>
              <a:ext cx="468313" cy="320675"/>
            </a:xfrm>
            <a:custGeom>
              <a:avLst/>
              <a:gdLst/>
              <a:ahLst/>
              <a:cxnLst>
                <a:cxn ang="0">
                  <a:pos x="188" y="13"/>
                </a:cxn>
                <a:cxn ang="0">
                  <a:pos x="106" y="9"/>
                </a:cxn>
                <a:cxn ang="0">
                  <a:pos x="88" y="15"/>
                </a:cxn>
                <a:cxn ang="0">
                  <a:pos x="64" y="29"/>
                </a:cxn>
                <a:cxn ang="0">
                  <a:pos x="24" y="81"/>
                </a:cxn>
                <a:cxn ang="0">
                  <a:pos x="6" y="117"/>
                </a:cxn>
                <a:cxn ang="0">
                  <a:pos x="36" y="199"/>
                </a:cxn>
                <a:cxn ang="0">
                  <a:pos x="276" y="197"/>
                </a:cxn>
                <a:cxn ang="0">
                  <a:pos x="288" y="179"/>
                </a:cxn>
                <a:cxn ang="0">
                  <a:pos x="258" y="61"/>
                </a:cxn>
                <a:cxn ang="0">
                  <a:pos x="200" y="11"/>
                </a:cxn>
                <a:cxn ang="0">
                  <a:pos x="174" y="11"/>
                </a:cxn>
              </a:cxnLst>
              <a:rect l="0" t="0" r="r" b="b"/>
              <a:pathLst>
                <a:path w="295" h="202">
                  <a:moveTo>
                    <a:pt x="188" y="13"/>
                  </a:moveTo>
                  <a:cubicBezTo>
                    <a:pt x="150" y="0"/>
                    <a:pt x="211" y="6"/>
                    <a:pt x="106" y="9"/>
                  </a:cubicBezTo>
                  <a:cubicBezTo>
                    <a:pt x="100" y="11"/>
                    <a:pt x="88" y="15"/>
                    <a:pt x="88" y="15"/>
                  </a:cubicBezTo>
                  <a:cubicBezTo>
                    <a:pt x="81" y="22"/>
                    <a:pt x="73" y="26"/>
                    <a:pt x="64" y="29"/>
                  </a:cubicBezTo>
                  <a:cubicBezTo>
                    <a:pt x="55" y="42"/>
                    <a:pt x="29" y="66"/>
                    <a:pt x="24" y="81"/>
                  </a:cubicBezTo>
                  <a:cubicBezTo>
                    <a:pt x="20" y="92"/>
                    <a:pt x="13" y="107"/>
                    <a:pt x="6" y="117"/>
                  </a:cubicBezTo>
                  <a:cubicBezTo>
                    <a:pt x="0" y="149"/>
                    <a:pt x="1" y="187"/>
                    <a:pt x="36" y="199"/>
                  </a:cubicBezTo>
                  <a:cubicBezTo>
                    <a:pt x="116" y="198"/>
                    <a:pt x="196" y="202"/>
                    <a:pt x="276" y="197"/>
                  </a:cubicBezTo>
                  <a:cubicBezTo>
                    <a:pt x="283" y="197"/>
                    <a:pt x="288" y="179"/>
                    <a:pt x="288" y="179"/>
                  </a:cubicBezTo>
                  <a:cubicBezTo>
                    <a:pt x="287" y="142"/>
                    <a:pt x="295" y="86"/>
                    <a:pt x="258" y="61"/>
                  </a:cubicBezTo>
                  <a:cubicBezTo>
                    <a:pt x="244" y="40"/>
                    <a:pt x="221" y="25"/>
                    <a:pt x="200" y="11"/>
                  </a:cubicBezTo>
                  <a:cubicBezTo>
                    <a:pt x="193" y="6"/>
                    <a:pt x="183" y="11"/>
                    <a:pt x="174" y="11"/>
                  </a:cubicBezTo>
                </a:path>
              </a:pathLst>
            </a:custGeom>
            <a:noFill/>
            <a:ln w="19050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0" name="Groupe 69"/>
          <p:cNvGrpSpPr>
            <a:grpSpLocks noChangeAspect="1"/>
          </p:cNvGrpSpPr>
          <p:nvPr/>
        </p:nvGrpSpPr>
        <p:grpSpPr>
          <a:xfrm>
            <a:off x="2133600" y="1981200"/>
            <a:ext cx="4800000" cy="3600000"/>
            <a:chOff x="3200400" y="838200"/>
            <a:chExt cx="2895600" cy="2171700"/>
          </a:xfrm>
        </p:grpSpPr>
        <p:pic>
          <p:nvPicPr>
            <p:cNvPr id="71" name="Picture 12" descr="slice 9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3200400" y="838200"/>
              <a:ext cx="2895600" cy="2171700"/>
            </a:xfrm>
            <a:prstGeom prst="rect">
              <a:avLst/>
            </a:prstGeom>
            <a:noFill/>
          </p:spPr>
        </p:pic>
        <p:sp>
          <p:nvSpPr>
            <p:cNvPr id="72" name="Freeform 18"/>
            <p:cNvSpPr>
              <a:spLocks/>
            </p:cNvSpPr>
            <p:nvPr/>
          </p:nvSpPr>
          <p:spPr bwMode="auto">
            <a:xfrm>
              <a:off x="4391025" y="1827213"/>
              <a:ext cx="468313" cy="320675"/>
            </a:xfrm>
            <a:custGeom>
              <a:avLst/>
              <a:gdLst/>
              <a:ahLst/>
              <a:cxnLst>
                <a:cxn ang="0">
                  <a:pos x="188" y="13"/>
                </a:cxn>
                <a:cxn ang="0">
                  <a:pos x="106" y="9"/>
                </a:cxn>
                <a:cxn ang="0">
                  <a:pos x="88" y="15"/>
                </a:cxn>
                <a:cxn ang="0">
                  <a:pos x="64" y="29"/>
                </a:cxn>
                <a:cxn ang="0">
                  <a:pos x="24" y="81"/>
                </a:cxn>
                <a:cxn ang="0">
                  <a:pos x="6" y="117"/>
                </a:cxn>
                <a:cxn ang="0">
                  <a:pos x="36" y="199"/>
                </a:cxn>
                <a:cxn ang="0">
                  <a:pos x="276" y="197"/>
                </a:cxn>
                <a:cxn ang="0">
                  <a:pos x="288" y="179"/>
                </a:cxn>
                <a:cxn ang="0">
                  <a:pos x="258" y="61"/>
                </a:cxn>
                <a:cxn ang="0">
                  <a:pos x="200" y="11"/>
                </a:cxn>
                <a:cxn ang="0">
                  <a:pos x="174" y="11"/>
                </a:cxn>
              </a:cxnLst>
              <a:rect l="0" t="0" r="r" b="b"/>
              <a:pathLst>
                <a:path w="295" h="202">
                  <a:moveTo>
                    <a:pt x="188" y="13"/>
                  </a:moveTo>
                  <a:cubicBezTo>
                    <a:pt x="150" y="0"/>
                    <a:pt x="211" y="6"/>
                    <a:pt x="106" y="9"/>
                  </a:cubicBezTo>
                  <a:cubicBezTo>
                    <a:pt x="100" y="11"/>
                    <a:pt x="88" y="15"/>
                    <a:pt x="88" y="15"/>
                  </a:cubicBezTo>
                  <a:cubicBezTo>
                    <a:pt x="81" y="22"/>
                    <a:pt x="73" y="26"/>
                    <a:pt x="64" y="29"/>
                  </a:cubicBezTo>
                  <a:cubicBezTo>
                    <a:pt x="55" y="42"/>
                    <a:pt x="29" y="66"/>
                    <a:pt x="24" y="81"/>
                  </a:cubicBezTo>
                  <a:cubicBezTo>
                    <a:pt x="20" y="92"/>
                    <a:pt x="13" y="107"/>
                    <a:pt x="6" y="117"/>
                  </a:cubicBezTo>
                  <a:cubicBezTo>
                    <a:pt x="0" y="149"/>
                    <a:pt x="1" y="187"/>
                    <a:pt x="36" y="199"/>
                  </a:cubicBezTo>
                  <a:cubicBezTo>
                    <a:pt x="116" y="198"/>
                    <a:pt x="196" y="202"/>
                    <a:pt x="276" y="197"/>
                  </a:cubicBezTo>
                  <a:cubicBezTo>
                    <a:pt x="283" y="197"/>
                    <a:pt x="288" y="179"/>
                    <a:pt x="288" y="179"/>
                  </a:cubicBezTo>
                  <a:cubicBezTo>
                    <a:pt x="287" y="142"/>
                    <a:pt x="295" y="86"/>
                    <a:pt x="258" y="61"/>
                  </a:cubicBezTo>
                  <a:cubicBezTo>
                    <a:pt x="244" y="40"/>
                    <a:pt x="221" y="25"/>
                    <a:pt x="200" y="11"/>
                  </a:cubicBezTo>
                  <a:cubicBezTo>
                    <a:pt x="193" y="6"/>
                    <a:pt x="183" y="11"/>
                    <a:pt x="174" y="11"/>
                  </a:cubicBezTo>
                </a:path>
              </a:pathLst>
            </a:custGeom>
            <a:noFill/>
            <a:ln w="19050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3" name="Groupe 72"/>
          <p:cNvGrpSpPr>
            <a:grpSpLocks noChangeAspect="1"/>
          </p:cNvGrpSpPr>
          <p:nvPr/>
        </p:nvGrpSpPr>
        <p:grpSpPr>
          <a:xfrm>
            <a:off x="2134200" y="1981200"/>
            <a:ext cx="4800000" cy="3600000"/>
            <a:chOff x="6153150" y="838200"/>
            <a:chExt cx="2895600" cy="2171700"/>
          </a:xfrm>
        </p:grpSpPr>
        <p:pic>
          <p:nvPicPr>
            <p:cNvPr id="74" name="Picture 13" descr="slice 10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6153150" y="838200"/>
              <a:ext cx="2895600" cy="2171700"/>
            </a:xfrm>
            <a:prstGeom prst="rect">
              <a:avLst/>
            </a:prstGeom>
            <a:noFill/>
          </p:spPr>
        </p:pic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7353300" y="1849438"/>
              <a:ext cx="468313" cy="320675"/>
            </a:xfrm>
            <a:custGeom>
              <a:avLst/>
              <a:gdLst/>
              <a:ahLst/>
              <a:cxnLst>
                <a:cxn ang="0">
                  <a:pos x="188" y="13"/>
                </a:cxn>
                <a:cxn ang="0">
                  <a:pos x="106" y="9"/>
                </a:cxn>
                <a:cxn ang="0">
                  <a:pos x="88" y="15"/>
                </a:cxn>
                <a:cxn ang="0">
                  <a:pos x="64" y="29"/>
                </a:cxn>
                <a:cxn ang="0">
                  <a:pos x="24" y="81"/>
                </a:cxn>
                <a:cxn ang="0">
                  <a:pos x="6" y="117"/>
                </a:cxn>
                <a:cxn ang="0">
                  <a:pos x="36" y="199"/>
                </a:cxn>
                <a:cxn ang="0">
                  <a:pos x="276" y="197"/>
                </a:cxn>
                <a:cxn ang="0">
                  <a:pos x="288" y="179"/>
                </a:cxn>
                <a:cxn ang="0">
                  <a:pos x="258" y="61"/>
                </a:cxn>
                <a:cxn ang="0">
                  <a:pos x="200" y="11"/>
                </a:cxn>
                <a:cxn ang="0">
                  <a:pos x="174" y="11"/>
                </a:cxn>
              </a:cxnLst>
              <a:rect l="0" t="0" r="r" b="b"/>
              <a:pathLst>
                <a:path w="295" h="202">
                  <a:moveTo>
                    <a:pt x="188" y="13"/>
                  </a:moveTo>
                  <a:cubicBezTo>
                    <a:pt x="150" y="0"/>
                    <a:pt x="211" y="6"/>
                    <a:pt x="106" y="9"/>
                  </a:cubicBezTo>
                  <a:cubicBezTo>
                    <a:pt x="100" y="11"/>
                    <a:pt x="88" y="15"/>
                    <a:pt x="88" y="15"/>
                  </a:cubicBezTo>
                  <a:cubicBezTo>
                    <a:pt x="81" y="22"/>
                    <a:pt x="73" y="26"/>
                    <a:pt x="64" y="29"/>
                  </a:cubicBezTo>
                  <a:cubicBezTo>
                    <a:pt x="55" y="42"/>
                    <a:pt x="29" y="66"/>
                    <a:pt x="24" y="81"/>
                  </a:cubicBezTo>
                  <a:cubicBezTo>
                    <a:pt x="20" y="92"/>
                    <a:pt x="13" y="107"/>
                    <a:pt x="6" y="117"/>
                  </a:cubicBezTo>
                  <a:cubicBezTo>
                    <a:pt x="0" y="149"/>
                    <a:pt x="1" y="187"/>
                    <a:pt x="36" y="199"/>
                  </a:cubicBezTo>
                  <a:cubicBezTo>
                    <a:pt x="116" y="198"/>
                    <a:pt x="196" y="202"/>
                    <a:pt x="276" y="197"/>
                  </a:cubicBezTo>
                  <a:cubicBezTo>
                    <a:pt x="283" y="197"/>
                    <a:pt x="288" y="179"/>
                    <a:pt x="288" y="179"/>
                  </a:cubicBezTo>
                  <a:cubicBezTo>
                    <a:pt x="287" y="142"/>
                    <a:pt x="295" y="86"/>
                    <a:pt x="258" y="61"/>
                  </a:cubicBezTo>
                  <a:cubicBezTo>
                    <a:pt x="244" y="40"/>
                    <a:pt x="221" y="25"/>
                    <a:pt x="200" y="11"/>
                  </a:cubicBezTo>
                  <a:cubicBezTo>
                    <a:pt x="193" y="6"/>
                    <a:pt x="183" y="11"/>
                    <a:pt x="174" y="11"/>
                  </a:cubicBezTo>
                </a:path>
              </a:pathLst>
            </a:custGeom>
            <a:noFill/>
            <a:ln w="19050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6" name="Groupe 75"/>
          <p:cNvGrpSpPr>
            <a:grpSpLocks noChangeAspect="1"/>
          </p:cNvGrpSpPr>
          <p:nvPr/>
        </p:nvGrpSpPr>
        <p:grpSpPr>
          <a:xfrm>
            <a:off x="2134200" y="1981200"/>
            <a:ext cx="4800000" cy="3600000"/>
            <a:chOff x="247650" y="3943350"/>
            <a:chExt cx="2895600" cy="2171700"/>
          </a:xfrm>
        </p:grpSpPr>
        <p:pic>
          <p:nvPicPr>
            <p:cNvPr id="77" name="Picture 14" descr="slice 11"/>
            <p:cNvPicPr>
              <a:picLocks noChangeAspect="1" noChangeArrowheads="1"/>
            </p:cNvPicPr>
            <p:nvPr/>
          </p:nvPicPr>
          <p:blipFill>
            <a:blip r:embed="rId5" cstate="print"/>
            <a:stretch>
              <a:fillRect/>
            </a:stretch>
          </p:blipFill>
          <p:spPr bwMode="auto">
            <a:xfrm>
              <a:off x="247650" y="3943350"/>
              <a:ext cx="2895600" cy="2171700"/>
            </a:xfrm>
            <a:prstGeom prst="rect">
              <a:avLst/>
            </a:prstGeom>
            <a:noFill/>
          </p:spPr>
        </p:pic>
        <p:sp>
          <p:nvSpPr>
            <p:cNvPr id="78" name="Freeform 20"/>
            <p:cNvSpPr>
              <a:spLocks/>
            </p:cNvSpPr>
            <p:nvPr/>
          </p:nvSpPr>
          <p:spPr bwMode="auto">
            <a:xfrm>
              <a:off x="1450975" y="4941888"/>
              <a:ext cx="450850" cy="360362"/>
            </a:xfrm>
            <a:custGeom>
              <a:avLst/>
              <a:gdLst/>
              <a:ahLst/>
              <a:cxnLst>
                <a:cxn ang="0">
                  <a:pos x="50" y="47"/>
                </a:cxn>
                <a:cxn ang="0">
                  <a:pos x="98" y="19"/>
                </a:cxn>
                <a:cxn ang="0">
                  <a:pos x="122" y="9"/>
                </a:cxn>
                <a:cxn ang="0">
                  <a:pos x="220" y="21"/>
                </a:cxn>
                <a:cxn ang="0">
                  <a:pos x="234" y="35"/>
                </a:cxn>
                <a:cxn ang="0">
                  <a:pos x="246" y="43"/>
                </a:cxn>
                <a:cxn ang="0">
                  <a:pos x="262" y="57"/>
                </a:cxn>
                <a:cxn ang="0">
                  <a:pos x="282" y="93"/>
                </a:cxn>
                <a:cxn ang="0">
                  <a:pos x="284" y="113"/>
                </a:cxn>
                <a:cxn ang="0">
                  <a:pos x="282" y="175"/>
                </a:cxn>
                <a:cxn ang="0">
                  <a:pos x="214" y="201"/>
                </a:cxn>
                <a:cxn ang="0">
                  <a:pos x="32" y="193"/>
                </a:cxn>
                <a:cxn ang="0">
                  <a:pos x="16" y="177"/>
                </a:cxn>
                <a:cxn ang="0">
                  <a:pos x="10" y="159"/>
                </a:cxn>
                <a:cxn ang="0">
                  <a:pos x="38" y="67"/>
                </a:cxn>
                <a:cxn ang="0">
                  <a:pos x="50" y="47"/>
                </a:cxn>
              </a:cxnLst>
              <a:rect l="0" t="0" r="r" b="b"/>
              <a:pathLst>
                <a:path w="284" h="227">
                  <a:moveTo>
                    <a:pt x="50" y="47"/>
                  </a:moveTo>
                  <a:cubicBezTo>
                    <a:pt x="65" y="42"/>
                    <a:pt x="85" y="28"/>
                    <a:pt x="98" y="19"/>
                  </a:cubicBezTo>
                  <a:cubicBezTo>
                    <a:pt x="105" y="14"/>
                    <a:pt x="122" y="9"/>
                    <a:pt x="122" y="9"/>
                  </a:cubicBezTo>
                  <a:cubicBezTo>
                    <a:pt x="170" y="10"/>
                    <a:pt x="189" y="0"/>
                    <a:pt x="220" y="21"/>
                  </a:cubicBezTo>
                  <a:cubicBezTo>
                    <a:pt x="224" y="27"/>
                    <a:pt x="229" y="31"/>
                    <a:pt x="234" y="35"/>
                  </a:cubicBezTo>
                  <a:cubicBezTo>
                    <a:pt x="238" y="38"/>
                    <a:pt x="246" y="43"/>
                    <a:pt x="246" y="43"/>
                  </a:cubicBezTo>
                  <a:cubicBezTo>
                    <a:pt x="250" y="49"/>
                    <a:pt x="262" y="57"/>
                    <a:pt x="262" y="57"/>
                  </a:cubicBezTo>
                  <a:cubicBezTo>
                    <a:pt x="269" y="68"/>
                    <a:pt x="278" y="80"/>
                    <a:pt x="282" y="93"/>
                  </a:cubicBezTo>
                  <a:cubicBezTo>
                    <a:pt x="283" y="100"/>
                    <a:pt x="284" y="106"/>
                    <a:pt x="284" y="113"/>
                  </a:cubicBezTo>
                  <a:cubicBezTo>
                    <a:pt x="284" y="134"/>
                    <a:pt x="283" y="154"/>
                    <a:pt x="282" y="175"/>
                  </a:cubicBezTo>
                  <a:cubicBezTo>
                    <a:pt x="281" y="198"/>
                    <a:pt x="227" y="200"/>
                    <a:pt x="214" y="201"/>
                  </a:cubicBezTo>
                  <a:cubicBezTo>
                    <a:pt x="157" y="215"/>
                    <a:pt x="83" y="227"/>
                    <a:pt x="32" y="193"/>
                  </a:cubicBezTo>
                  <a:cubicBezTo>
                    <a:pt x="27" y="186"/>
                    <a:pt x="23" y="182"/>
                    <a:pt x="16" y="177"/>
                  </a:cubicBezTo>
                  <a:cubicBezTo>
                    <a:pt x="14" y="171"/>
                    <a:pt x="10" y="159"/>
                    <a:pt x="10" y="159"/>
                  </a:cubicBezTo>
                  <a:cubicBezTo>
                    <a:pt x="11" y="128"/>
                    <a:pt x="0" y="80"/>
                    <a:pt x="38" y="67"/>
                  </a:cubicBezTo>
                  <a:cubicBezTo>
                    <a:pt x="43" y="62"/>
                    <a:pt x="53" y="52"/>
                    <a:pt x="50" y="47"/>
                  </a:cubicBezTo>
                  <a:close/>
                </a:path>
              </a:pathLst>
            </a:custGeom>
            <a:noFill/>
            <a:ln w="19050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9" name="Groupe 78"/>
          <p:cNvGrpSpPr>
            <a:grpSpLocks noChangeAspect="1"/>
          </p:cNvGrpSpPr>
          <p:nvPr/>
        </p:nvGrpSpPr>
        <p:grpSpPr>
          <a:xfrm>
            <a:off x="2133600" y="1981200"/>
            <a:ext cx="4800000" cy="3600000"/>
            <a:chOff x="3200400" y="3943350"/>
            <a:chExt cx="2895600" cy="2171700"/>
          </a:xfrm>
        </p:grpSpPr>
        <p:pic>
          <p:nvPicPr>
            <p:cNvPr id="80" name="Picture 15" descr="slice 12"/>
            <p:cNvPicPr>
              <a:picLocks noChangeAspect="1" noChangeArrowheads="1"/>
            </p:cNvPicPr>
            <p:nvPr/>
          </p:nvPicPr>
          <p:blipFill>
            <a:blip r:embed="rId5" cstate="print"/>
            <a:stretch>
              <a:fillRect/>
            </a:stretch>
          </p:blipFill>
          <p:spPr bwMode="auto">
            <a:xfrm>
              <a:off x="3200400" y="3943350"/>
              <a:ext cx="2895600" cy="2171700"/>
            </a:xfrm>
            <a:prstGeom prst="rect">
              <a:avLst/>
            </a:prstGeom>
            <a:noFill/>
          </p:spPr>
        </p:pic>
        <p:sp>
          <p:nvSpPr>
            <p:cNvPr id="81" name="Freeform 21"/>
            <p:cNvSpPr>
              <a:spLocks/>
            </p:cNvSpPr>
            <p:nvPr/>
          </p:nvSpPr>
          <p:spPr bwMode="auto">
            <a:xfrm>
              <a:off x="4394200" y="4945063"/>
              <a:ext cx="450850" cy="360362"/>
            </a:xfrm>
            <a:custGeom>
              <a:avLst/>
              <a:gdLst/>
              <a:ahLst/>
              <a:cxnLst>
                <a:cxn ang="0">
                  <a:pos x="50" y="47"/>
                </a:cxn>
                <a:cxn ang="0">
                  <a:pos x="98" y="19"/>
                </a:cxn>
                <a:cxn ang="0">
                  <a:pos x="122" y="9"/>
                </a:cxn>
                <a:cxn ang="0">
                  <a:pos x="220" y="21"/>
                </a:cxn>
                <a:cxn ang="0">
                  <a:pos x="234" y="35"/>
                </a:cxn>
                <a:cxn ang="0">
                  <a:pos x="246" y="43"/>
                </a:cxn>
                <a:cxn ang="0">
                  <a:pos x="262" y="57"/>
                </a:cxn>
                <a:cxn ang="0">
                  <a:pos x="282" y="93"/>
                </a:cxn>
                <a:cxn ang="0">
                  <a:pos x="284" y="113"/>
                </a:cxn>
                <a:cxn ang="0">
                  <a:pos x="282" y="175"/>
                </a:cxn>
                <a:cxn ang="0">
                  <a:pos x="214" y="201"/>
                </a:cxn>
                <a:cxn ang="0">
                  <a:pos x="32" y="193"/>
                </a:cxn>
                <a:cxn ang="0">
                  <a:pos x="16" y="177"/>
                </a:cxn>
                <a:cxn ang="0">
                  <a:pos x="10" y="159"/>
                </a:cxn>
                <a:cxn ang="0">
                  <a:pos x="38" y="67"/>
                </a:cxn>
                <a:cxn ang="0">
                  <a:pos x="50" y="47"/>
                </a:cxn>
              </a:cxnLst>
              <a:rect l="0" t="0" r="r" b="b"/>
              <a:pathLst>
                <a:path w="284" h="227">
                  <a:moveTo>
                    <a:pt x="50" y="47"/>
                  </a:moveTo>
                  <a:cubicBezTo>
                    <a:pt x="65" y="42"/>
                    <a:pt x="85" y="28"/>
                    <a:pt x="98" y="19"/>
                  </a:cubicBezTo>
                  <a:cubicBezTo>
                    <a:pt x="105" y="14"/>
                    <a:pt x="122" y="9"/>
                    <a:pt x="122" y="9"/>
                  </a:cubicBezTo>
                  <a:cubicBezTo>
                    <a:pt x="170" y="10"/>
                    <a:pt x="189" y="0"/>
                    <a:pt x="220" y="21"/>
                  </a:cubicBezTo>
                  <a:cubicBezTo>
                    <a:pt x="224" y="27"/>
                    <a:pt x="229" y="31"/>
                    <a:pt x="234" y="35"/>
                  </a:cubicBezTo>
                  <a:cubicBezTo>
                    <a:pt x="238" y="38"/>
                    <a:pt x="246" y="43"/>
                    <a:pt x="246" y="43"/>
                  </a:cubicBezTo>
                  <a:cubicBezTo>
                    <a:pt x="250" y="49"/>
                    <a:pt x="262" y="57"/>
                    <a:pt x="262" y="57"/>
                  </a:cubicBezTo>
                  <a:cubicBezTo>
                    <a:pt x="269" y="68"/>
                    <a:pt x="278" y="80"/>
                    <a:pt x="282" y="93"/>
                  </a:cubicBezTo>
                  <a:cubicBezTo>
                    <a:pt x="283" y="100"/>
                    <a:pt x="284" y="106"/>
                    <a:pt x="284" y="113"/>
                  </a:cubicBezTo>
                  <a:cubicBezTo>
                    <a:pt x="284" y="134"/>
                    <a:pt x="283" y="154"/>
                    <a:pt x="282" y="175"/>
                  </a:cubicBezTo>
                  <a:cubicBezTo>
                    <a:pt x="281" y="198"/>
                    <a:pt x="227" y="200"/>
                    <a:pt x="214" y="201"/>
                  </a:cubicBezTo>
                  <a:cubicBezTo>
                    <a:pt x="157" y="215"/>
                    <a:pt x="83" y="227"/>
                    <a:pt x="32" y="193"/>
                  </a:cubicBezTo>
                  <a:cubicBezTo>
                    <a:pt x="27" y="186"/>
                    <a:pt x="23" y="182"/>
                    <a:pt x="16" y="177"/>
                  </a:cubicBezTo>
                  <a:cubicBezTo>
                    <a:pt x="14" y="171"/>
                    <a:pt x="10" y="159"/>
                    <a:pt x="10" y="159"/>
                  </a:cubicBezTo>
                  <a:cubicBezTo>
                    <a:pt x="11" y="128"/>
                    <a:pt x="0" y="80"/>
                    <a:pt x="38" y="67"/>
                  </a:cubicBezTo>
                  <a:cubicBezTo>
                    <a:pt x="43" y="62"/>
                    <a:pt x="53" y="52"/>
                    <a:pt x="50" y="47"/>
                  </a:cubicBezTo>
                  <a:close/>
                </a:path>
              </a:pathLst>
            </a:custGeom>
            <a:noFill/>
            <a:ln w="19050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82" name="Groupe 81"/>
          <p:cNvGrpSpPr>
            <a:grpSpLocks noChangeAspect="1"/>
          </p:cNvGrpSpPr>
          <p:nvPr/>
        </p:nvGrpSpPr>
        <p:grpSpPr>
          <a:xfrm>
            <a:off x="2133600" y="1981200"/>
            <a:ext cx="4800000" cy="3600000"/>
            <a:chOff x="6153150" y="3943350"/>
            <a:chExt cx="2895600" cy="2171700"/>
          </a:xfrm>
        </p:grpSpPr>
        <p:pic>
          <p:nvPicPr>
            <p:cNvPr id="83" name="Picture 16" descr="slice 13"/>
            <p:cNvPicPr>
              <a:picLocks noChangeAspect="1" noChangeArrowheads="1"/>
            </p:cNvPicPr>
            <p:nvPr/>
          </p:nvPicPr>
          <p:blipFill>
            <a:blip r:embed="rId6" cstate="print"/>
            <a:stretch>
              <a:fillRect/>
            </a:stretch>
          </p:blipFill>
          <p:spPr bwMode="auto">
            <a:xfrm>
              <a:off x="6153150" y="3943350"/>
              <a:ext cx="2895600" cy="2171700"/>
            </a:xfrm>
            <a:prstGeom prst="rect">
              <a:avLst/>
            </a:prstGeom>
            <a:noFill/>
          </p:spPr>
        </p:pic>
        <p:sp>
          <p:nvSpPr>
            <p:cNvPr id="84" name="Freeform 22"/>
            <p:cNvSpPr>
              <a:spLocks/>
            </p:cNvSpPr>
            <p:nvPr/>
          </p:nvSpPr>
          <p:spPr bwMode="auto">
            <a:xfrm>
              <a:off x="7331075" y="4957763"/>
              <a:ext cx="450850" cy="360362"/>
            </a:xfrm>
            <a:custGeom>
              <a:avLst/>
              <a:gdLst/>
              <a:ahLst/>
              <a:cxnLst>
                <a:cxn ang="0">
                  <a:pos x="50" y="47"/>
                </a:cxn>
                <a:cxn ang="0">
                  <a:pos x="98" y="19"/>
                </a:cxn>
                <a:cxn ang="0">
                  <a:pos x="122" y="9"/>
                </a:cxn>
                <a:cxn ang="0">
                  <a:pos x="220" y="21"/>
                </a:cxn>
                <a:cxn ang="0">
                  <a:pos x="234" y="35"/>
                </a:cxn>
                <a:cxn ang="0">
                  <a:pos x="246" y="43"/>
                </a:cxn>
                <a:cxn ang="0">
                  <a:pos x="262" y="57"/>
                </a:cxn>
                <a:cxn ang="0">
                  <a:pos x="282" y="93"/>
                </a:cxn>
                <a:cxn ang="0">
                  <a:pos x="284" y="113"/>
                </a:cxn>
                <a:cxn ang="0">
                  <a:pos x="282" y="175"/>
                </a:cxn>
                <a:cxn ang="0">
                  <a:pos x="214" y="201"/>
                </a:cxn>
                <a:cxn ang="0">
                  <a:pos x="32" y="193"/>
                </a:cxn>
                <a:cxn ang="0">
                  <a:pos x="16" y="177"/>
                </a:cxn>
                <a:cxn ang="0">
                  <a:pos x="10" y="159"/>
                </a:cxn>
                <a:cxn ang="0">
                  <a:pos x="38" y="67"/>
                </a:cxn>
                <a:cxn ang="0">
                  <a:pos x="50" y="47"/>
                </a:cxn>
              </a:cxnLst>
              <a:rect l="0" t="0" r="r" b="b"/>
              <a:pathLst>
                <a:path w="284" h="227">
                  <a:moveTo>
                    <a:pt x="50" y="47"/>
                  </a:moveTo>
                  <a:cubicBezTo>
                    <a:pt x="65" y="42"/>
                    <a:pt x="85" y="28"/>
                    <a:pt x="98" y="19"/>
                  </a:cubicBezTo>
                  <a:cubicBezTo>
                    <a:pt x="105" y="14"/>
                    <a:pt x="122" y="9"/>
                    <a:pt x="122" y="9"/>
                  </a:cubicBezTo>
                  <a:cubicBezTo>
                    <a:pt x="170" y="10"/>
                    <a:pt x="189" y="0"/>
                    <a:pt x="220" y="21"/>
                  </a:cubicBezTo>
                  <a:cubicBezTo>
                    <a:pt x="224" y="27"/>
                    <a:pt x="229" y="31"/>
                    <a:pt x="234" y="35"/>
                  </a:cubicBezTo>
                  <a:cubicBezTo>
                    <a:pt x="238" y="38"/>
                    <a:pt x="246" y="43"/>
                    <a:pt x="246" y="43"/>
                  </a:cubicBezTo>
                  <a:cubicBezTo>
                    <a:pt x="250" y="49"/>
                    <a:pt x="262" y="57"/>
                    <a:pt x="262" y="57"/>
                  </a:cubicBezTo>
                  <a:cubicBezTo>
                    <a:pt x="269" y="68"/>
                    <a:pt x="278" y="80"/>
                    <a:pt x="282" y="93"/>
                  </a:cubicBezTo>
                  <a:cubicBezTo>
                    <a:pt x="283" y="100"/>
                    <a:pt x="284" y="106"/>
                    <a:pt x="284" y="113"/>
                  </a:cubicBezTo>
                  <a:cubicBezTo>
                    <a:pt x="284" y="134"/>
                    <a:pt x="283" y="154"/>
                    <a:pt x="282" y="175"/>
                  </a:cubicBezTo>
                  <a:cubicBezTo>
                    <a:pt x="281" y="198"/>
                    <a:pt x="227" y="200"/>
                    <a:pt x="214" y="201"/>
                  </a:cubicBezTo>
                  <a:cubicBezTo>
                    <a:pt x="157" y="215"/>
                    <a:pt x="83" y="227"/>
                    <a:pt x="32" y="193"/>
                  </a:cubicBezTo>
                  <a:cubicBezTo>
                    <a:pt x="27" y="186"/>
                    <a:pt x="23" y="182"/>
                    <a:pt x="16" y="177"/>
                  </a:cubicBezTo>
                  <a:cubicBezTo>
                    <a:pt x="14" y="171"/>
                    <a:pt x="10" y="159"/>
                    <a:pt x="10" y="159"/>
                  </a:cubicBezTo>
                  <a:cubicBezTo>
                    <a:pt x="11" y="128"/>
                    <a:pt x="0" y="80"/>
                    <a:pt x="38" y="67"/>
                  </a:cubicBezTo>
                  <a:cubicBezTo>
                    <a:pt x="43" y="62"/>
                    <a:pt x="53" y="52"/>
                    <a:pt x="50" y="47"/>
                  </a:cubicBezTo>
                  <a:close/>
                </a:path>
              </a:pathLst>
            </a:custGeom>
            <a:noFill/>
            <a:ln w="19050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Outline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INTRODUCTION</a:t>
            </a:r>
            <a:endParaRPr lang="en-US" b="1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Algorithm description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Results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Improvements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Results</a:t>
            </a:r>
            <a:br>
              <a:rPr lang="en-US" sz="3200" dirty="0" smtClean="0"/>
            </a:br>
            <a:r>
              <a:rPr lang="en-US" sz="2400" dirty="0" smtClean="0"/>
              <a:t>Patient 407 – with correction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13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862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8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862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9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11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12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14" name="Groupe 13"/>
          <p:cNvGrpSpPr>
            <a:grpSpLocks noChangeAspect="1"/>
          </p:cNvGrpSpPr>
          <p:nvPr/>
        </p:nvGrpSpPr>
        <p:grpSpPr>
          <a:xfrm>
            <a:off x="2134200" y="1981200"/>
            <a:ext cx="4800000" cy="3600000"/>
            <a:chOff x="247650" y="838200"/>
            <a:chExt cx="2895600" cy="2171700"/>
          </a:xfrm>
        </p:grpSpPr>
        <p:pic>
          <p:nvPicPr>
            <p:cNvPr id="15" name="Picture 11" descr="slice 8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247650" y="838200"/>
              <a:ext cx="2895600" cy="2171700"/>
            </a:xfrm>
            <a:prstGeom prst="rect">
              <a:avLst/>
            </a:prstGeom>
            <a:noFill/>
          </p:spPr>
        </p:pic>
        <p:sp>
          <p:nvSpPr>
            <p:cNvPr id="16" name="Freeform 17"/>
            <p:cNvSpPr>
              <a:spLocks/>
            </p:cNvSpPr>
            <p:nvPr/>
          </p:nvSpPr>
          <p:spPr bwMode="auto">
            <a:xfrm>
              <a:off x="1450975" y="1827213"/>
              <a:ext cx="468313" cy="320675"/>
            </a:xfrm>
            <a:custGeom>
              <a:avLst/>
              <a:gdLst/>
              <a:ahLst/>
              <a:cxnLst>
                <a:cxn ang="0">
                  <a:pos x="188" y="13"/>
                </a:cxn>
                <a:cxn ang="0">
                  <a:pos x="106" y="9"/>
                </a:cxn>
                <a:cxn ang="0">
                  <a:pos x="88" y="15"/>
                </a:cxn>
                <a:cxn ang="0">
                  <a:pos x="64" y="29"/>
                </a:cxn>
                <a:cxn ang="0">
                  <a:pos x="24" y="81"/>
                </a:cxn>
                <a:cxn ang="0">
                  <a:pos x="6" y="117"/>
                </a:cxn>
                <a:cxn ang="0">
                  <a:pos x="36" y="199"/>
                </a:cxn>
                <a:cxn ang="0">
                  <a:pos x="276" y="197"/>
                </a:cxn>
                <a:cxn ang="0">
                  <a:pos x="288" y="179"/>
                </a:cxn>
                <a:cxn ang="0">
                  <a:pos x="258" y="61"/>
                </a:cxn>
                <a:cxn ang="0">
                  <a:pos x="200" y="11"/>
                </a:cxn>
                <a:cxn ang="0">
                  <a:pos x="174" y="11"/>
                </a:cxn>
              </a:cxnLst>
              <a:rect l="0" t="0" r="r" b="b"/>
              <a:pathLst>
                <a:path w="295" h="202">
                  <a:moveTo>
                    <a:pt x="188" y="13"/>
                  </a:moveTo>
                  <a:cubicBezTo>
                    <a:pt x="150" y="0"/>
                    <a:pt x="211" y="6"/>
                    <a:pt x="106" y="9"/>
                  </a:cubicBezTo>
                  <a:cubicBezTo>
                    <a:pt x="100" y="11"/>
                    <a:pt x="88" y="15"/>
                    <a:pt x="88" y="15"/>
                  </a:cubicBezTo>
                  <a:cubicBezTo>
                    <a:pt x="81" y="22"/>
                    <a:pt x="73" y="26"/>
                    <a:pt x="64" y="29"/>
                  </a:cubicBezTo>
                  <a:cubicBezTo>
                    <a:pt x="55" y="42"/>
                    <a:pt x="29" y="66"/>
                    <a:pt x="24" y="81"/>
                  </a:cubicBezTo>
                  <a:cubicBezTo>
                    <a:pt x="20" y="92"/>
                    <a:pt x="13" y="107"/>
                    <a:pt x="6" y="117"/>
                  </a:cubicBezTo>
                  <a:cubicBezTo>
                    <a:pt x="0" y="149"/>
                    <a:pt x="1" y="187"/>
                    <a:pt x="36" y="199"/>
                  </a:cubicBezTo>
                  <a:cubicBezTo>
                    <a:pt x="116" y="198"/>
                    <a:pt x="196" y="202"/>
                    <a:pt x="276" y="197"/>
                  </a:cubicBezTo>
                  <a:cubicBezTo>
                    <a:pt x="283" y="197"/>
                    <a:pt x="288" y="179"/>
                    <a:pt x="288" y="179"/>
                  </a:cubicBezTo>
                  <a:cubicBezTo>
                    <a:pt x="287" y="142"/>
                    <a:pt x="295" y="86"/>
                    <a:pt x="258" y="61"/>
                  </a:cubicBezTo>
                  <a:cubicBezTo>
                    <a:pt x="244" y="40"/>
                    <a:pt x="221" y="25"/>
                    <a:pt x="200" y="11"/>
                  </a:cubicBezTo>
                  <a:cubicBezTo>
                    <a:pt x="193" y="6"/>
                    <a:pt x="183" y="11"/>
                    <a:pt x="174" y="11"/>
                  </a:cubicBezTo>
                </a:path>
              </a:pathLst>
            </a:custGeom>
            <a:noFill/>
            <a:ln w="19050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7" name="Groupe 16"/>
          <p:cNvGrpSpPr>
            <a:grpSpLocks noChangeAspect="1"/>
          </p:cNvGrpSpPr>
          <p:nvPr/>
        </p:nvGrpSpPr>
        <p:grpSpPr>
          <a:xfrm>
            <a:off x="2133600" y="1981200"/>
            <a:ext cx="4800000" cy="3600000"/>
            <a:chOff x="3200400" y="838200"/>
            <a:chExt cx="2895600" cy="2171700"/>
          </a:xfrm>
        </p:grpSpPr>
        <p:pic>
          <p:nvPicPr>
            <p:cNvPr id="18" name="Picture 12" descr="slice 9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200400" y="838200"/>
              <a:ext cx="2895600" cy="2171700"/>
            </a:xfrm>
            <a:prstGeom prst="rect">
              <a:avLst/>
            </a:prstGeom>
            <a:noFill/>
          </p:spPr>
        </p:pic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4391025" y="1827213"/>
              <a:ext cx="468313" cy="320675"/>
            </a:xfrm>
            <a:custGeom>
              <a:avLst/>
              <a:gdLst/>
              <a:ahLst/>
              <a:cxnLst>
                <a:cxn ang="0">
                  <a:pos x="188" y="13"/>
                </a:cxn>
                <a:cxn ang="0">
                  <a:pos x="106" y="9"/>
                </a:cxn>
                <a:cxn ang="0">
                  <a:pos x="88" y="15"/>
                </a:cxn>
                <a:cxn ang="0">
                  <a:pos x="64" y="29"/>
                </a:cxn>
                <a:cxn ang="0">
                  <a:pos x="24" y="81"/>
                </a:cxn>
                <a:cxn ang="0">
                  <a:pos x="6" y="117"/>
                </a:cxn>
                <a:cxn ang="0">
                  <a:pos x="36" y="199"/>
                </a:cxn>
                <a:cxn ang="0">
                  <a:pos x="276" y="197"/>
                </a:cxn>
                <a:cxn ang="0">
                  <a:pos x="288" y="179"/>
                </a:cxn>
                <a:cxn ang="0">
                  <a:pos x="258" y="61"/>
                </a:cxn>
                <a:cxn ang="0">
                  <a:pos x="200" y="11"/>
                </a:cxn>
                <a:cxn ang="0">
                  <a:pos x="174" y="11"/>
                </a:cxn>
              </a:cxnLst>
              <a:rect l="0" t="0" r="r" b="b"/>
              <a:pathLst>
                <a:path w="295" h="202">
                  <a:moveTo>
                    <a:pt x="188" y="13"/>
                  </a:moveTo>
                  <a:cubicBezTo>
                    <a:pt x="150" y="0"/>
                    <a:pt x="211" y="6"/>
                    <a:pt x="106" y="9"/>
                  </a:cubicBezTo>
                  <a:cubicBezTo>
                    <a:pt x="100" y="11"/>
                    <a:pt x="88" y="15"/>
                    <a:pt x="88" y="15"/>
                  </a:cubicBezTo>
                  <a:cubicBezTo>
                    <a:pt x="81" y="22"/>
                    <a:pt x="73" y="26"/>
                    <a:pt x="64" y="29"/>
                  </a:cubicBezTo>
                  <a:cubicBezTo>
                    <a:pt x="55" y="42"/>
                    <a:pt x="29" y="66"/>
                    <a:pt x="24" y="81"/>
                  </a:cubicBezTo>
                  <a:cubicBezTo>
                    <a:pt x="20" y="92"/>
                    <a:pt x="13" y="107"/>
                    <a:pt x="6" y="117"/>
                  </a:cubicBezTo>
                  <a:cubicBezTo>
                    <a:pt x="0" y="149"/>
                    <a:pt x="1" y="187"/>
                    <a:pt x="36" y="199"/>
                  </a:cubicBezTo>
                  <a:cubicBezTo>
                    <a:pt x="116" y="198"/>
                    <a:pt x="196" y="202"/>
                    <a:pt x="276" y="197"/>
                  </a:cubicBezTo>
                  <a:cubicBezTo>
                    <a:pt x="283" y="197"/>
                    <a:pt x="288" y="179"/>
                    <a:pt x="288" y="179"/>
                  </a:cubicBezTo>
                  <a:cubicBezTo>
                    <a:pt x="287" y="142"/>
                    <a:pt x="295" y="86"/>
                    <a:pt x="258" y="61"/>
                  </a:cubicBezTo>
                  <a:cubicBezTo>
                    <a:pt x="244" y="40"/>
                    <a:pt x="221" y="25"/>
                    <a:pt x="200" y="11"/>
                  </a:cubicBezTo>
                  <a:cubicBezTo>
                    <a:pt x="193" y="6"/>
                    <a:pt x="183" y="11"/>
                    <a:pt x="174" y="11"/>
                  </a:cubicBezTo>
                </a:path>
              </a:pathLst>
            </a:custGeom>
            <a:noFill/>
            <a:ln w="19050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20" name="Groupe 19"/>
          <p:cNvGrpSpPr>
            <a:grpSpLocks noChangeAspect="1"/>
          </p:cNvGrpSpPr>
          <p:nvPr/>
        </p:nvGrpSpPr>
        <p:grpSpPr>
          <a:xfrm>
            <a:off x="2133600" y="1981200"/>
            <a:ext cx="4800000" cy="3600000"/>
            <a:chOff x="6153150" y="838200"/>
            <a:chExt cx="2895600" cy="2171700"/>
          </a:xfrm>
        </p:grpSpPr>
        <p:pic>
          <p:nvPicPr>
            <p:cNvPr id="21" name="Picture 13" descr="slice 10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6153150" y="838200"/>
              <a:ext cx="2895600" cy="2171700"/>
            </a:xfrm>
            <a:prstGeom prst="rect">
              <a:avLst/>
            </a:prstGeom>
            <a:noFill/>
          </p:spPr>
        </p:pic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353300" y="1849438"/>
              <a:ext cx="468313" cy="320675"/>
            </a:xfrm>
            <a:custGeom>
              <a:avLst/>
              <a:gdLst/>
              <a:ahLst/>
              <a:cxnLst>
                <a:cxn ang="0">
                  <a:pos x="188" y="13"/>
                </a:cxn>
                <a:cxn ang="0">
                  <a:pos x="106" y="9"/>
                </a:cxn>
                <a:cxn ang="0">
                  <a:pos x="88" y="15"/>
                </a:cxn>
                <a:cxn ang="0">
                  <a:pos x="64" y="29"/>
                </a:cxn>
                <a:cxn ang="0">
                  <a:pos x="24" y="81"/>
                </a:cxn>
                <a:cxn ang="0">
                  <a:pos x="6" y="117"/>
                </a:cxn>
                <a:cxn ang="0">
                  <a:pos x="36" y="199"/>
                </a:cxn>
                <a:cxn ang="0">
                  <a:pos x="276" y="197"/>
                </a:cxn>
                <a:cxn ang="0">
                  <a:pos x="288" y="179"/>
                </a:cxn>
                <a:cxn ang="0">
                  <a:pos x="258" y="61"/>
                </a:cxn>
                <a:cxn ang="0">
                  <a:pos x="200" y="11"/>
                </a:cxn>
                <a:cxn ang="0">
                  <a:pos x="174" y="11"/>
                </a:cxn>
              </a:cxnLst>
              <a:rect l="0" t="0" r="r" b="b"/>
              <a:pathLst>
                <a:path w="295" h="202">
                  <a:moveTo>
                    <a:pt x="188" y="13"/>
                  </a:moveTo>
                  <a:cubicBezTo>
                    <a:pt x="150" y="0"/>
                    <a:pt x="211" y="6"/>
                    <a:pt x="106" y="9"/>
                  </a:cubicBezTo>
                  <a:cubicBezTo>
                    <a:pt x="100" y="11"/>
                    <a:pt x="88" y="15"/>
                    <a:pt x="88" y="15"/>
                  </a:cubicBezTo>
                  <a:cubicBezTo>
                    <a:pt x="81" y="22"/>
                    <a:pt x="73" y="26"/>
                    <a:pt x="64" y="29"/>
                  </a:cubicBezTo>
                  <a:cubicBezTo>
                    <a:pt x="55" y="42"/>
                    <a:pt x="29" y="66"/>
                    <a:pt x="24" y="81"/>
                  </a:cubicBezTo>
                  <a:cubicBezTo>
                    <a:pt x="20" y="92"/>
                    <a:pt x="13" y="107"/>
                    <a:pt x="6" y="117"/>
                  </a:cubicBezTo>
                  <a:cubicBezTo>
                    <a:pt x="0" y="149"/>
                    <a:pt x="1" y="187"/>
                    <a:pt x="36" y="199"/>
                  </a:cubicBezTo>
                  <a:cubicBezTo>
                    <a:pt x="116" y="198"/>
                    <a:pt x="196" y="202"/>
                    <a:pt x="276" y="197"/>
                  </a:cubicBezTo>
                  <a:cubicBezTo>
                    <a:pt x="283" y="197"/>
                    <a:pt x="288" y="179"/>
                    <a:pt x="288" y="179"/>
                  </a:cubicBezTo>
                  <a:cubicBezTo>
                    <a:pt x="287" y="142"/>
                    <a:pt x="295" y="86"/>
                    <a:pt x="258" y="61"/>
                  </a:cubicBezTo>
                  <a:cubicBezTo>
                    <a:pt x="244" y="40"/>
                    <a:pt x="221" y="25"/>
                    <a:pt x="200" y="11"/>
                  </a:cubicBezTo>
                  <a:cubicBezTo>
                    <a:pt x="193" y="6"/>
                    <a:pt x="183" y="11"/>
                    <a:pt x="174" y="11"/>
                  </a:cubicBezTo>
                </a:path>
              </a:pathLst>
            </a:custGeom>
            <a:noFill/>
            <a:ln w="19050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23" name="Groupe 22"/>
          <p:cNvGrpSpPr>
            <a:grpSpLocks noChangeAspect="1"/>
          </p:cNvGrpSpPr>
          <p:nvPr/>
        </p:nvGrpSpPr>
        <p:grpSpPr>
          <a:xfrm>
            <a:off x="2133600" y="1981200"/>
            <a:ext cx="4800000" cy="3600000"/>
            <a:chOff x="247650" y="3943350"/>
            <a:chExt cx="2895600" cy="2171700"/>
          </a:xfrm>
        </p:grpSpPr>
        <p:pic>
          <p:nvPicPr>
            <p:cNvPr id="24" name="Picture 14" descr="slice 11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247650" y="3943350"/>
              <a:ext cx="2895600" cy="2171700"/>
            </a:xfrm>
            <a:prstGeom prst="rect">
              <a:avLst/>
            </a:prstGeom>
            <a:noFill/>
          </p:spPr>
        </p:pic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1450975" y="4941888"/>
              <a:ext cx="450850" cy="360362"/>
            </a:xfrm>
            <a:custGeom>
              <a:avLst/>
              <a:gdLst/>
              <a:ahLst/>
              <a:cxnLst>
                <a:cxn ang="0">
                  <a:pos x="50" y="47"/>
                </a:cxn>
                <a:cxn ang="0">
                  <a:pos x="98" y="19"/>
                </a:cxn>
                <a:cxn ang="0">
                  <a:pos x="122" y="9"/>
                </a:cxn>
                <a:cxn ang="0">
                  <a:pos x="220" y="21"/>
                </a:cxn>
                <a:cxn ang="0">
                  <a:pos x="234" y="35"/>
                </a:cxn>
                <a:cxn ang="0">
                  <a:pos x="246" y="43"/>
                </a:cxn>
                <a:cxn ang="0">
                  <a:pos x="262" y="57"/>
                </a:cxn>
                <a:cxn ang="0">
                  <a:pos x="282" y="93"/>
                </a:cxn>
                <a:cxn ang="0">
                  <a:pos x="284" y="113"/>
                </a:cxn>
                <a:cxn ang="0">
                  <a:pos x="282" y="175"/>
                </a:cxn>
                <a:cxn ang="0">
                  <a:pos x="214" y="201"/>
                </a:cxn>
                <a:cxn ang="0">
                  <a:pos x="32" y="193"/>
                </a:cxn>
                <a:cxn ang="0">
                  <a:pos x="16" y="177"/>
                </a:cxn>
                <a:cxn ang="0">
                  <a:pos x="10" y="159"/>
                </a:cxn>
                <a:cxn ang="0">
                  <a:pos x="38" y="67"/>
                </a:cxn>
                <a:cxn ang="0">
                  <a:pos x="50" y="47"/>
                </a:cxn>
              </a:cxnLst>
              <a:rect l="0" t="0" r="r" b="b"/>
              <a:pathLst>
                <a:path w="284" h="227">
                  <a:moveTo>
                    <a:pt x="50" y="47"/>
                  </a:moveTo>
                  <a:cubicBezTo>
                    <a:pt x="65" y="42"/>
                    <a:pt x="85" y="28"/>
                    <a:pt x="98" y="19"/>
                  </a:cubicBezTo>
                  <a:cubicBezTo>
                    <a:pt x="105" y="14"/>
                    <a:pt x="122" y="9"/>
                    <a:pt x="122" y="9"/>
                  </a:cubicBezTo>
                  <a:cubicBezTo>
                    <a:pt x="170" y="10"/>
                    <a:pt x="189" y="0"/>
                    <a:pt x="220" y="21"/>
                  </a:cubicBezTo>
                  <a:cubicBezTo>
                    <a:pt x="224" y="27"/>
                    <a:pt x="229" y="31"/>
                    <a:pt x="234" y="35"/>
                  </a:cubicBezTo>
                  <a:cubicBezTo>
                    <a:pt x="238" y="38"/>
                    <a:pt x="246" y="43"/>
                    <a:pt x="246" y="43"/>
                  </a:cubicBezTo>
                  <a:cubicBezTo>
                    <a:pt x="250" y="49"/>
                    <a:pt x="262" y="57"/>
                    <a:pt x="262" y="57"/>
                  </a:cubicBezTo>
                  <a:cubicBezTo>
                    <a:pt x="269" y="68"/>
                    <a:pt x="278" y="80"/>
                    <a:pt x="282" y="93"/>
                  </a:cubicBezTo>
                  <a:cubicBezTo>
                    <a:pt x="283" y="100"/>
                    <a:pt x="284" y="106"/>
                    <a:pt x="284" y="113"/>
                  </a:cubicBezTo>
                  <a:cubicBezTo>
                    <a:pt x="284" y="134"/>
                    <a:pt x="283" y="154"/>
                    <a:pt x="282" y="175"/>
                  </a:cubicBezTo>
                  <a:cubicBezTo>
                    <a:pt x="281" y="198"/>
                    <a:pt x="227" y="200"/>
                    <a:pt x="214" y="201"/>
                  </a:cubicBezTo>
                  <a:cubicBezTo>
                    <a:pt x="157" y="215"/>
                    <a:pt x="83" y="227"/>
                    <a:pt x="32" y="193"/>
                  </a:cubicBezTo>
                  <a:cubicBezTo>
                    <a:pt x="27" y="186"/>
                    <a:pt x="23" y="182"/>
                    <a:pt x="16" y="177"/>
                  </a:cubicBezTo>
                  <a:cubicBezTo>
                    <a:pt x="14" y="171"/>
                    <a:pt x="10" y="159"/>
                    <a:pt x="10" y="159"/>
                  </a:cubicBezTo>
                  <a:cubicBezTo>
                    <a:pt x="11" y="128"/>
                    <a:pt x="0" y="80"/>
                    <a:pt x="38" y="67"/>
                  </a:cubicBezTo>
                  <a:cubicBezTo>
                    <a:pt x="43" y="62"/>
                    <a:pt x="53" y="52"/>
                    <a:pt x="50" y="47"/>
                  </a:cubicBezTo>
                  <a:close/>
                </a:path>
              </a:pathLst>
            </a:custGeom>
            <a:noFill/>
            <a:ln w="19050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26" name="Groupe 25"/>
          <p:cNvGrpSpPr>
            <a:grpSpLocks noChangeAspect="1"/>
          </p:cNvGrpSpPr>
          <p:nvPr/>
        </p:nvGrpSpPr>
        <p:grpSpPr>
          <a:xfrm>
            <a:off x="2133600" y="1981200"/>
            <a:ext cx="4800000" cy="3600000"/>
            <a:chOff x="3200400" y="3943350"/>
            <a:chExt cx="2895600" cy="2171700"/>
          </a:xfrm>
        </p:grpSpPr>
        <p:pic>
          <p:nvPicPr>
            <p:cNvPr id="27" name="Picture 15" descr="slice 12"/>
            <p:cNvPicPr>
              <a:picLocks noChangeAspect="1" noChangeArrowheads="1"/>
            </p:cNvPicPr>
            <p:nvPr/>
          </p:nvPicPr>
          <p:blipFill>
            <a:blip r:embed="rId5" cstate="print"/>
            <a:stretch>
              <a:fillRect/>
            </a:stretch>
          </p:blipFill>
          <p:spPr bwMode="auto">
            <a:xfrm>
              <a:off x="3200400" y="3943350"/>
              <a:ext cx="2895600" cy="2171700"/>
            </a:xfrm>
            <a:prstGeom prst="rect">
              <a:avLst/>
            </a:prstGeom>
            <a:noFill/>
          </p:spPr>
        </p:pic>
        <p:sp>
          <p:nvSpPr>
            <p:cNvPr id="28" name="Freeform 21"/>
            <p:cNvSpPr>
              <a:spLocks/>
            </p:cNvSpPr>
            <p:nvPr/>
          </p:nvSpPr>
          <p:spPr bwMode="auto">
            <a:xfrm>
              <a:off x="4394200" y="4945063"/>
              <a:ext cx="450850" cy="360362"/>
            </a:xfrm>
            <a:custGeom>
              <a:avLst/>
              <a:gdLst/>
              <a:ahLst/>
              <a:cxnLst>
                <a:cxn ang="0">
                  <a:pos x="50" y="47"/>
                </a:cxn>
                <a:cxn ang="0">
                  <a:pos x="98" y="19"/>
                </a:cxn>
                <a:cxn ang="0">
                  <a:pos x="122" y="9"/>
                </a:cxn>
                <a:cxn ang="0">
                  <a:pos x="220" y="21"/>
                </a:cxn>
                <a:cxn ang="0">
                  <a:pos x="234" y="35"/>
                </a:cxn>
                <a:cxn ang="0">
                  <a:pos x="246" y="43"/>
                </a:cxn>
                <a:cxn ang="0">
                  <a:pos x="262" y="57"/>
                </a:cxn>
                <a:cxn ang="0">
                  <a:pos x="282" y="93"/>
                </a:cxn>
                <a:cxn ang="0">
                  <a:pos x="284" y="113"/>
                </a:cxn>
                <a:cxn ang="0">
                  <a:pos x="282" y="175"/>
                </a:cxn>
                <a:cxn ang="0">
                  <a:pos x="214" y="201"/>
                </a:cxn>
                <a:cxn ang="0">
                  <a:pos x="32" y="193"/>
                </a:cxn>
                <a:cxn ang="0">
                  <a:pos x="16" y="177"/>
                </a:cxn>
                <a:cxn ang="0">
                  <a:pos x="10" y="159"/>
                </a:cxn>
                <a:cxn ang="0">
                  <a:pos x="38" y="67"/>
                </a:cxn>
                <a:cxn ang="0">
                  <a:pos x="50" y="47"/>
                </a:cxn>
              </a:cxnLst>
              <a:rect l="0" t="0" r="r" b="b"/>
              <a:pathLst>
                <a:path w="284" h="227">
                  <a:moveTo>
                    <a:pt x="50" y="47"/>
                  </a:moveTo>
                  <a:cubicBezTo>
                    <a:pt x="65" y="42"/>
                    <a:pt x="85" y="28"/>
                    <a:pt x="98" y="19"/>
                  </a:cubicBezTo>
                  <a:cubicBezTo>
                    <a:pt x="105" y="14"/>
                    <a:pt x="122" y="9"/>
                    <a:pt x="122" y="9"/>
                  </a:cubicBezTo>
                  <a:cubicBezTo>
                    <a:pt x="170" y="10"/>
                    <a:pt x="189" y="0"/>
                    <a:pt x="220" y="21"/>
                  </a:cubicBezTo>
                  <a:cubicBezTo>
                    <a:pt x="224" y="27"/>
                    <a:pt x="229" y="31"/>
                    <a:pt x="234" y="35"/>
                  </a:cubicBezTo>
                  <a:cubicBezTo>
                    <a:pt x="238" y="38"/>
                    <a:pt x="246" y="43"/>
                    <a:pt x="246" y="43"/>
                  </a:cubicBezTo>
                  <a:cubicBezTo>
                    <a:pt x="250" y="49"/>
                    <a:pt x="262" y="57"/>
                    <a:pt x="262" y="57"/>
                  </a:cubicBezTo>
                  <a:cubicBezTo>
                    <a:pt x="269" y="68"/>
                    <a:pt x="278" y="80"/>
                    <a:pt x="282" y="93"/>
                  </a:cubicBezTo>
                  <a:cubicBezTo>
                    <a:pt x="283" y="100"/>
                    <a:pt x="284" y="106"/>
                    <a:pt x="284" y="113"/>
                  </a:cubicBezTo>
                  <a:cubicBezTo>
                    <a:pt x="284" y="134"/>
                    <a:pt x="283" y="154"/>
                    <a:pt x="282" y="175"/>
                  </a:cubicBezTo>
                  <a:cubicBezTo>
                    <a:pt x="281" y="198"/>
                    <a:pt x="227" y="200"/>
                    <a:pt x="214" y="201"/>
                  </a:cubicBezTo>
                  <a:cubicBezTo>
                    <a:pt x="157" y="215"/>
                    <a:pt x="83" y="227"/>
                    <a:pt x="32" y="193"/>
                  </a:cubicBezTo>
                  <a:cubicBezTo>
                    <a:pt x="27" y="186"/>
                    <a:pt x="23" y="182"/>
                    <a:pt x="16" y="177"/>
                  </a:cubicBezTo>
                  <a:cubicBezTo>
                    <a:pt x="14" y="171"/>
                    <a:pt x="10" y="159"/>
                    <a:pt x="10" y="159"/>
                  </a:cubicBezTo>
                  <a:cubicBezTo>
                    <a:pt x="11" y="128"/>
                    <a:pt x="0" y="80"/>
                    <a:pt x="38" y="67"/>
                  </a:cubicBezTo>
                  <a:cubicBezTo>
                    <a:pt x="43" y="62"/>
                    <a:pt x="53" y="52"/>
                    <a:pt x="50" y="47"/>
                  </a:cubicBezTo>
                  <a:close/>
                </a:path>
              </a:pathLst>
            </a:custGeom>
            <a:noFill/>
            <a:ln w="19050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29" name="Groupe 28"/>
          <p:cNvGrpSpPr>
            <a:grpSpLocks noChangeAspect="1"/>
          </p:cNvGrpSpPr>
          <p:nvPr/>
        </p:nvGrpSpPr>
        <p:grpSpPr>
          <a:xfrm>
            <a:off x="2133600" y="1981200"/>
            <a:ext cx="4800000" cy="3600000"/>
            <a:chOff x="6153150" y="3943350"/>
            <a:chExt cx="2895600" cy="2171700"/>
          </a:xfrm>
        </p:grpSpPr>
        <p:pic>
          <p:nvPicPr>
            <p:cNvPr id="30" name="Picture 16" descr="slice 13"/>
            <p:cNvPicPr>
              <a:picLocks noChangeAspect="1" noChangeArrowheads="1"/>
            </p:cNvPicPr>
            <p:nvPr/>
          </p:nvPicPr>
          <p:blipFill>
            <a:blip r:embed="rId6" cstate="print"/>
            <a:stretch>
              <a:fillRect/>
            </a:stretch>
          </p:blipFill>
          <p:spPr bwMode="auto">
            <a:xfrm>
              <a:off x="6153150" y="3943350"/>
              <a:ext cx="2895600" cy="2171700"/>
            </a:xfrm>
            <a:prstGeom prst="rect">
              <a:avLst/>
            </a:prstGeom>
            <a:noFill/>
          </p:spPr>
        </p:pic>
        <p:sp>
          <p:nvSpPr>
            <p:cNvPr id="31" name="Freeform 22"/>
            <p:cNvSpPr>
              <a:spLocks/>
            </p:cNvSpPr>
            <p:nvPr/>
          </p:nvSpPr>
          <p:spPr bwMode="auto">
            <a:xfrm>
              <a:off x="7331075" y="4957763"/>
              <a:ext cx="450850" cy="360362"/>
            </a:xfrm>
            <a:custGeom>
              <a:avLst/>
              <a:gdLst/>
              <a:ahLst/>
              <a:cxnLst>
                <a:cxn ang="0">
                  <a:pos x="50" y="47"/>
                </a:cxn>
                <a:cxn ang="0">
                  <a:pos x="98" y="19"/>
                </a:cxn>
                <a:cxn ang="0">
                  <a:pos x="122" y="9"/>
                </a:cxn>
                <a:cxn ang="0">
                  <a:pos x="220" y="21"/>
                </a:cxn>
                <a:cxn ang="0">
                  <a:pos x="234" y="35"/>
                </a:cxn>
                <a:cxn ang="0">
                  <a:pos x="246" y="43"/>
                </a:cxn>
                <a:cxn ang="0">
                  <a:pos x="262" y="57"/>
                </a:cxn>
                <a:cxn ang="0">
                  <a:pos x="282" y="93"/>
                </a:cxn>
                <a:cxn ang="0">
                  <a:pos x="284" y="113"/>
                </a:cxn>
                <a:cxn ang="0">
                  <a:pos x="282" y="175"/>
                </a:cxn>
                <a:cxn ang="0">
                  <a:pos x="214" y="201"/>
                </a:cxn>
                <a:cxn ang="0">
                  <a:pos x="32" y="193"/>
                </a:cxn>
                <a:cxn ang="0">
                  <a:pos x="16" y="177"/>
                </a:cxn>
                <a:cxn ang="0">
                  <a:pos x="10" y="159"/>
                </a:cxn>
                <a:cxn ang="0">
                  <a:pos x="38" y="67"/>
                </a:cxn>
                <a:cxn ang="0">
                  <a:pos x="50" y="47"/>
                </a:cxn>
              </a:cxnLst>
              <a:rect l="0" t="0" r="r" b="b"/>
              <a:pathLst>
                <a:path w="284" h="227">
                  <a:moveTo>
                    <a:pt x="50" y="47"/>
                  </a:moveTo>
                  <a:cubicBezTo>
                    <a:pt x="65" y="42"/>
                    <a:pt x="85" y="28"/>
                    <a:pt x="98" y="19"/>
                  </a:cubicBezTo>
                  <a:cubicBezTo>
                    <a:pt x="105" y="14"/>
                    <a:pt x="122" y="9"/>
                    <a:pt x="122" y="9"/>
                  </a:cubicBezTo>
                  <a:cubicBezTo>
                    <a:pt x="170" y="10"/>
                    <a:pt x="189" y="0"/>
                    <a:pt x="220" y="21"/>
                  </a:cubicBezTo>
                  <a:cubicBezTo>
                    <a:pt x="224" y="27"/>
                    <a:pt x="229" y="31"/>
                    <a:pt x="234" y="35"/>
                  </a:cubicBezTo>
                  <a:cubicBezTo>
                    <a:pt x="238" y="38"/>
                    <a:pt x="246" y="43"/>
                    <a:pt x="246" y="43"/>
                  </a:cubicBezTo>
                  <a:cubicBezTo>
                    <a:pt x="250" y="49"/>
                    <a:pt x="262" y="57"/>
                    <a:pt x="262" y="57"/>
                  </a:cubicBezTo>
                  <a:cubicBezTo>
                    <a:pt x="269" y="68"/>
                    <a:pt x="278" y="80"/>
                    <a:pt x="282" y="93"/>
                  </a:cubicBezTo>
                  <a:cubicBezTo>
                    <a:pt x="283" y="100"/>
                    <a:pt x="284" y="106"/>
                    <a:pt x="284" y="113"/>
                  </a:cubicBezTo>
                  <a:cubicBezTo>
                    <a:pt x="284" y="134"/>
                    <a:pt x="283" y="154"/>
                    <a:pt x="282" y="175"/>
                  </a:cubicBezTo>
                  <a:cubicBezTo>
                    <a:pt x="281" y="198"/>
                    <a:pt x="227" y="200"/>
                    <a:pt x="214" y="201"/>
                  </a:cubicBezTo>
                  <a:cubicBezTo>
                    <a:pt x="157" y="215"/>
                    <a:pt x="83" y="227"/>
                    <a:pt x="32" y="193"/>
                  </a:cubicBezTo>
                  <a:cubicBezTo>
                    <a:pt x="27" y="186"/>
                    <a:pt x="23" y="182"/>
                    <a:pt x="16" y="177"/>
                  </a:cubicBezTo>
                  <a:cubicBezTo>
                    <a:pt x="14" y="171"/>
                    <a:pt x="10" y="159"/>
                    <a:pt x="10" y="159"/>
                  </a:cubicBezTo>
                  <a:cubicBezTo>
                    <a:pt x="11" y="128"/>
                    <a:pt x="0" y="80"/>
                    <a:pt x="38" y="67"/>
                  </a:cubicBezTo>
                  <a:cubicBezTo>
                    <a:pt x="43" y="62"/>
                    <a:pt x="53" y="52"/>
                    <a:pt x="50" y="47"/>
                  </a:cubicBezTo>
                  <a:close/>
                </a:path>
              </a:pathLst>
            </a:custGeom>
            <a:noFill/>
            <a:ln w="19050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20"/>
          <p:cNvGrpSpPr>
            <a:grpSpLocks noChangeAspect="1"/>
          </p:cNvGrpSpPr>
          <p:nvPr/>
        </p:nvGrpSpPr>
        <p:grpSpPr>
          <a:xfrm>
            <a:off x="2133600" y="1981200"/>
            <a:ext cx="4800000" cy="3600000"/>
            <a:chOff x="3095625" y="733425"/>
            <a:chExt cx="2971800" cy="2228850"/>
          </a:xfrm>
        </p:grpSpPr>
        <p:pic>
          <p:nvPicPr>
            <p:cNvPr id="18" name="Picture 10" descr="slice 7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095625" y="733425"/>
              <a:ext cx="2971800" cy="2228850"/>
            </a:xfrm>
            <a:prstGeom prst="rect">
              <a:avLst/>
            </a:prstGeom>
            <a:noFill/>
          </p:spPr>
        </p:pic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4311650" y="1768475"/>
              <a:ext cx="574675" cy="409575"/>
            </a:xfrm>
            <a:custGeom>
              <a:avLst/>
              <a:gdLst/>
              <a:ahLst/>
              <a:cxnLst>
                <a:cxn ang="0">
                  <a:pos x="132" y="14"/>
                </a:cxn>
                <a:cxn ang="0">
                  <a:pos x="90" y="22"/>
                </a:cxn>
                <a:cxn ang="0">
                  <a:pos x="70" y="28"/>
                </a:cxn>
                <a:cxn ang="0">
                  <a:pos x="64" y="30"/>
                </a:cxn>
                <a:cxn ang="0">
                  <a:pos x="42" y="52"/>
                </a:cxn>
                <a:cxn ang="0">
                  <a:pos x="22" y="82"/>
                </a:cxn>
                <a:cxn ang="0">
                  <a:pos x="18" y="94"/>
                </a:cxn>
                <a:cxn ang="0">
                  <a:pos x="90" y="274"/>
                </a:cxn>
                <a:cxn ang="0">
                  <a:pos x="294" y="270"/>
                </a:cxn>
                <a:cxn ang="0">
                  <a:pos x="336" y="240"/>
                </a:cxn>
                <a:cxn ang="0">
                  <a:pos x="352" y="216"/>
                </a:cxn>
                <a:cxn ang="0">
                  <a:pos x="272" y="0"/>
                </a:cxn>
                <a:cxn ang="0">
                  <a:pos x="126" y="6"/>
                </a:cxn>
                <a:cxn ang="0">
                  <a:pos x="122" y="20"/>
                </a:cxn>
              </a:cxnLst>
              <a:rect l="0" t="0" r="r" b="b"/>
              <a:pathLst>
                <a:path w="376" h="286">
                  <a:moveTo>
                    <a:pt x="132" y="14"/>
                  </a:moveTo>
                  <a:cubicBezTo>
                    <a:pt x="114" y="20"/>
                    <a:pt x="111" y="20"/>
                    <a:pt x="90" y="22"/>
                  </a:cubicBezTo>
                  <a:cubicBezTo>
                    <a:pt x="78" y="25"/>
                    <a:pt x="85" y="23"/>
                    <a:pt x="70" y="28"/>
                  </a:cubicBezTo>
                  <a:cubicBezTo>
                    <a:pt x="68" y="29"/>
                    <a:pt x="64" y="30"/>
                    <a:pt x="64" y="30"/>
                  </a:cubicBezTo>
                  <a:cubicBezTo>
                    <a:pt x="57" y="37"/>
                    <a:pt x="50" y="47"/>
                    <a:pt x="42" y="52"/>
                  </a:cubicBezTo>
                  <a:cubicBezTo>
                    <a:pt x="37" y="60"/>
                    <a:pt x="25" y="73"/>
                    <a:pt x="22" y="82"/>
                  </a:cubicBezTo>
                  <a:cubicBezTo>
                    <a:pt x="21" y="86"/>
                    <a:pt x="18" y="94"/>
                    <a:pt x="18" y="94"/>
                  </a:cubicBezTo>
                  <a:cubicBezTo>
                    <a:pt x="19" y="172"/>
                    <a:pt x="0" y="256"/>
                    <a:pt x="90" y="274"/>
                  </a:cubicBezTo>
                  <a:cubicBezTo>
                    <a:pt x="158" y="273"/>
                    <a:pt x="228" y="286"/>
                    <a:pt x="294" y="270"/>
                  </a:cubicBezTo>
                  <a:cubicBezTo>
                    <a:pt x="310" y="266"/>
                    <a:pt x="326" y="253"/>
                    <a:pt x="336" y="240"/>
                  </a:cubicBezTo>
                  <a:cubicBezTo>
                    <a:pt x="342" y="232"/>
                    <a:pt x="352" y="216"/>
                    <a:pt x="352" y="216"/>
                  </a:cubicBezTo>
                  <a:cubicBezTo>
                    <a:pt x="370" y="127"/>
                    <a:pt x="376" y="12"/>
                    <a:pt x="272" y="0"/>
                  </a:cubicBezTo>
                  <a:cubicBezTo>
                    <a:pt x="197" y="1"/>
                    <a:pt x="181" y="1"/>
                    <a:pt x="126" y="6"/>
                  </a:cubicBezTo>
                  <a:cubicBezTo>
                    <a:pt x="124" y="11"/>
                    <a:pt x="122" y="20"/>
                    <a:pt x="122" y="20"/>
                  </a:cubicBezTo>
                </a:path>
              </a:pathLst>
            </a:custGeom>
            <a:noFill/>
            <a:ln w="19050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4418013" y="1822450"/>
              <a:ext cx="388937" cy="298450"/>
            </a:xfrm>
            <a:custGeom>
              <a:avLst/>
              <a:gdLst/>
              <a:ahLst/>
              <a:cxnLst>
                <a:cxn ang="0">
                  <a:pos x="53" y="32"/>
                </a:cxn>
                <a:cxn ang="0">
                  <a:pos x="35" y="24"/>
                </a:cxn>
                <a:cxn ang="0">
                  <a:pos x="1" y="46"/>
                </a:cxn>
                <a:cxn ang="0">
                  <a:pos x="21" y="108"/>
                </a:cxn>
                <a:cxn ang="0">
                  <a:pos x="37" y="122"/>
                </a:cxn>
                <a:cxn ang="0">
                  <a:pos x="97" y="176"/>
                </a:cxn>
                <a:cxn ang="0">
                  <a:pos x="161" y="164"/>
                </a:cxn>
                <a:cxn ang="0">
                  <a:pos x="195" y="110"/>
                </a:cxn>
                <a:cxn ang="0">
                  <a:pos x="219" y="92"/>
                </a:cxn>
                <a:cxn ang="0">
                  <a:pos x="225" y="88"/>
                </a:cxn>
                <a:cxn ang="0">
                  <a:pos x="239" y="60"/>
                </a:cxn>
                <a:cxn ang="0">
                  <a:pos x="245" y="42"/>
                </a:cxn>
                <a:cxn ang="0">
                  <a:pos x="215" y="0"/>
                </a:cxn>
                <a:cxn ang="0">
                  <a:pos x="197" y="6"/>
                </a:cxn>
                <a:cxn ang="0">
                  <a:pos x="171" y="52"/>
                </a:cxn>
                <a:cxn ang="0">
                  <a:pos x="145" y="80"/>
                </a:cxn>
                <a:cxn ang="0">
                  <a:pos x="129" y="96"/>
                </a:cxn>
                <a:cxn ang="0">
                  <a:pos x="85" y="80"/>
                </a:cxn>
                <a:cxn ang="0">
                  <a:pos x="65" y="58"/>
                </a:cxn>
                <a:cxn ang="0">
                  <a:pos x="53" y="32"/>
                </a:cxn>
              </a:cxnLst>
              <a:rect l="0" t="0" r="r" b="b"/>
              <a:pathLst>
                <a:path w="245" h="188">
                  <a:moveTo>
                    <a:pt x="53" y="32"/>
                  </a:moveTo>
                  <a:cubicBezTo>
                    <a:pt x="39" y="27"/>
                    <a:pt x="45" y="30"/>
                    <a:pt x="35" y="24"/>
                  </a:cubicBezTo>
                  <a:cubicBezTo>
                    <a:pt x="15" y="26"/>
                    <a:pt x="7" y="27"/>
                    <a:pt x="1" y="46"/>
                  </a:cubicBezTo>
                  <a:cubicBezTo>
                    <a:pt x="3" y="70"/>
                    <a:pt x="0" y="94"/>
                    <a:pt x="21" y="108"/>
                  </a:cubicBezTo>
                  <a:cubicBezTo>
                    <a:pt x="25" y="114"/>
                    <a:pt x="37" y="122"/>
                    <a:pt x="37" y="122"/>
                  </a:cubicBezTo>
                  <a:cubicBezTo>
                    <a:pt x="43" y="141"/>
                    <a:pt x="77" y="169"/>
                    <a:pt x="97" y="176"/>
                  </a:cubicBezTo>
                  <a:cubicBezTo>
                    <a:pt x="114" y="175"/>
                    <a:pt x="153" y="188"/>
                    <a:pt x="161" y="164"/>
                  </a:cubicBezTo>
                  <a:cubicBezTo>
                    <a:pt x="166" y="125"/>
                    <a:pt x="165" y="130"/>
                    <a:pt x="195" y="110"/>
                  </a:cubicBezTo>
                  <a:cubicBezTo>
                    <a:pt x="203" y="104"/>
                    <a:pt x="210" y="98"/>
                    <a:pt x="219" y="92"/>
                  </a:cubicBezTo>
                  <a:cubicBezTo>
                    <a:pt x="221" y="91"/>
                    <a:pt x="225" y="88"/>
                    <a:pt x="225" y="88"/>
                  </a:cubicBezTo>
                  <a:cubicBezTo>
                    <a:pt x="232" y="77"/>
                    <a:pt x="235" y="73"/>
                    <a:pt x="239" y="60"/>
                  </a:cubicBezTo>
                  <a:cubicBezTo>
                    <a:pt x="241" y="54"/>
                    <a:pt x="245" y="42"/>
                    <a:pt x="245" y="42"/>
                  </a:cubicBezTo>
                  <a:cubicBezTo>
                    <a:pt x="243" y="18"/>
                    <a:pt x="238" y="8"/>
                    <a:pt x="215" y="0"/>
                  </a:cubicBezTo>
                  <a:cubicBezTo>
                    <a:pt x="207" y="1"/>
                    <a:pt x="203" y="0"/>
                    <a:pt x="197" y="6"/>
                  </a:cubicBezTo>
                  <a:cubicBezTo>
                    <a:pt x="184" y="19"/>
                    <a:pt x="191" y="45"/>
                    <a:pt x="171" y="52"/>
                  </a:cubicBezTo>
                  <a:cubicBezTo>
                    <a:pt x="162" y="61"/>
                    <a:pt x="155" y="73"/>
                    <a:pt x="145" y="80"/>
                  </a:cubicBezTo>
                  <a:cubicBezTo>
                    <a:pt x="140" y="87"/>
                    <a:pt x="136" y="91"/>
                    <a:pt x="129" y="96"/>
                  </a:cubicBezTo>
                  <a:cubicBezTo>
                    <a:pt x="93" y="93"/>
                    <a:pt x="106" y="94"/>
                    <a:pt x="85" y="80"/>
                  </a:cubicBezTo>
                  <a:cubicBezTo>
                    <a:pt x="80" y="72"/>
                    <a:pt x="73" y="63"/>
                    <a:pt x="65" y="58"/>
                  </a:cubicBezTo>
                  <a:cubicBezTo>
                    <a:pt x="63" y="55"/>
                    <a:pt x="47" y="38"/>
                    <a:pt x="53" y="32"/>
                  </a:cubicBezTo>
                  <a:close/>
                </a:path>
              </a:pathLst>
            </a:custGeom>
            <a:noFill/>
            <a:ln w="19050" cmpd="sng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25" name="Groupe 24"/>
          <p:cNvGrpSpPr>
            <a:grpSpLocks noChangeAspect="1"/>
          </p:cNvGrpSpPr>
          <p:nvPr/>
        </p:nvGrpSpPr>
        <p:grpSpPr>
          <a:xfrm>
            <a:off x="2134200" y="1981200"/>
            <a:ext cx="4800000" cy="3600000"/>
            <a:chOff x="6162675" y="733425"/>
            <a:chExt cx="2971800" cy="2228850"/>
          </a:xfrm>
        </p:grpSpPr>
        <p:pic>
          <p:nvPicPr>
            <p:cNvPr id="22" name="Picture 11" descr="slic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6162675" y="733425"/>
              <a:ext cx="2971800" cy="2228850"/>
            </a:xfrm>
            <a:prstGeom prst="rect">
              <a:avLst/>
            </a:prstGeom>
            <a:noFill/>
          </p:spPr>
        </p:pic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7429500" y="1749425"/>
              <a:ext cx="530225" cy="433388"/>
            </a:xfrm>
            <a:custGeom>
              <a:avLst/>
              <a:gdLst/>
              <a:ahLst/>
              <a:cxnLst>
                <a:cxn ang="0">
                  <a:pos x="108" y="6"/>
                </a:cxn>
                <a:cxn ang="0">
                  <a:pos x="56" y="16"/>
                </a:cxn>
                <a:cxn ang="0">
                  <a:pos x="38" y="26"/>
                </a:cxn>
                <a:cxn ang="0">
                  <a:pos x="0" y="96"/>
                </a:cxn>
                <a:cxn ang="0">
                  <a:pos x="2" y="242"/>
                </a:cxn>
                <a:cxn ang="0">
                  <a:pos x="12" y="260"/>
                </a:cxn>
                <a:cxn ang="0">
                  <a:pos x="124" y="258"/>
                </a:cxn>
                <a:cxn ang="0">
                  <a:pos x="146" y="252"/>
                </a:cxn>
                <a:cxn ang="0">
                  <a:pos x="216" y="270"/>
                </a:cxn>
                <a:cxn ang="0">
                  <a:pos x="256" y="266"/>
                </a:cxn>
                <a:cxn ang="0">
                  <a:pos x="292" y="242"/>
                </a:cxn>
                <a:cxn ang="0">
                  <a:pos x="314" y="218"/>
                </a:cxn>
                <a:cxn ang="0">
                  <a:pos x="324" y="194"/>
                </a:cxn>
                <a:cxn ang="0">
                  <a:pos x="302" y="66"/>
                </a:cxn>
                <a:cxn ang="0">
                  <a:pos x="288" y="50"/>
                </a:cxn>
                <a:cxn ang="0">
                  <a:pos x="268" y="30"/>
                </a:cxn>
                <a:cxn ang="0">
                  <a:pos x="262" y="26"/>
                </a:cxn>
                <a:cxn ang="0">
                  <a:pos x="230" y="4"/>
                </a:cxn>
                <a:cxn ang="0">
                  <a:pos x="222" y="0"/>
                </a:cxn>
                <a:cxn ang="0">
                  <a:pos x="112" y="2"/>
                </a:cxn>
                <a:cxn ang="0">
                  <a:pos x="108" y="6"/>
                </a:cxn>
              </a:cxnLst>
              <a:rect l="0" t="0" r="r" b="b"/>
              <a:pathLst>
                <a:path w="334" h="273">
                  <a:moveTo>
                    <a:pt x="108" y="6"/>
                  </a:moveTo>
                  <a:cubicBezTo>
                    <a:pt x="89" y="12"/>
                    <a:pt x="77" y="14"/>
                    <a:pt x="56" y="16"/>
                  </a:cubicBezTo>
                  <a:cubicBezTo>
                    <a:pt x="49" y="18"/>
                    <a:pt x="38" y="26"/>
                    <a:pt x="38" y="26"/>
                  </a:cubicBezTo>
                  <a:cubicBezTo>
                    <a:pt x="22" y="50"/>
                    <a:pt x="6" y="67"/>
                    <a:pt x="0" y="96"/>
                  </a:cubicBezTo>
                  <a:cubicBezTo>
                    <a:pt x="1" y="145"/>
                    <a:pt x="1" y="193"/>
                    <a:pt x="2" y="242"/>
                  </a:cubicBezTo>
                  <a:cubicBezTo>
                    <a:pt x="2" y="250"/>
                    <a:pt x="4" y="257"/>
                    <a:pt x="12" y="260"/>
                  </a:cubicBezTo>
                  <a:cubicBezTo>
                    <a:pt x="49" y="259"/>
                    <a:pt x="87" y="259"/>
                    <a:pt x="124" y="258"/>
                  </a:cubicBezTo>
                  <a:cubicBezTo>
                    <a:pt x="132" y="258"/>
                    <a:pt x="146" y="252"/>
                    <a:pt x="146" y="252"/>
                  </a:cubicBezTo>
                  <a:cubicBezTo>
                    <a:pt x="170" y="256"/>
                    <a:pt x="192" y="264"/>
                    <a:pt x="216" y="270"/>
                  </a:cubicBezTo>
                  <a:cubicBezTo>
                    <a:pt x="229" y="269"/>
                    <a:pt x="244" y="273"/>
                    <a:pt x="256" y="266"/>
                  </a:cubicBezTo>
                  <a:cubicBezTo>
                    <a:pt x="268" y="260"/>
                    <a:pt x="280" y="246"/>
                    <a:pt x="292" y="242"/>
                  </a:cubicBezTo>
                  <a:cubicBezTo>
                    <a:pt x="297" y="235"/>
                    <a:pt x="307" y="220"/>
                    <a:pt x="314" y="218"/>
                  </a:cubicBezTo>
                  <a:cubicBezTo>
                    <a:pt x="317" y="209"/>
                    <a:pt x="321" y="203"/>
                    <a:pt x="324" y="194"/>
                  </a:cubicBezTo>
                  <a:cubicBezTo>
                    <a:pt x="324" y="180"/>
                    <a:pt x="334" y="87"/>
                    <a:pt x="302" y="66"/>
                  </a:cubicBezTo>
                  <a:cubicBezTo>
                    <a:pt x="293" y="52"/>
                    <a:pt x="298" y="57"/>
                    <a:pt x="288" y="50"/>
                  </a:cubicBezTo>
                  <a:cubicBezTo>
                    <a:pt x="277" y="34"/>
                    <a:pt x="284" y="41"/>
                    <a:pt x="268" y="30"/>
                  </a:cubicBezTo>
                  <a:cubicBezTo>
                    <a:pt x="266" y="29"/>
                    <a:pt x="262" y="26"/>
                    <a:pt x="262" y="26"/>
                  </a:cubicBezTo>
                  <a:cubicBezTo>
                    <a:pt x="253" y="13"/>
                    <a:pt x="244" y="11"/>
                    <a:pt x="230" y="4"/>
                  </a:cubicBezTo>
                  <a:cubicBezTo>
                    <a:pt x="227" y="3"/>
                    <a:pt x="222" y="0"/>
                    <a:pt x="222" y="0"/>
                  </a:cubicBezTo>
                  <a:cubicBezTo>
                    <a:pt x="185" y="1"/>
                    <a:pt x="149" y="1"/>
                    <a:pt x="112" y="2"/>
                  </a:cubicBezTo>
                  <a:cubicBezTo>
                    <a:pt x="109" y="2"/>
                    <a:pt x="88" y="11"/>
                    <a:pt x="108" y="6"/>
                  </a:cubicBezTo>
                  <a:close/>
                </a:path>
              </a:pathLst>
            </a:custGeom>
            <a:noFill/>
            <a:ln w="19050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7527925" y="1806575"/>
              <a:ext cx="342900" cy="290513"/>
            </a:xfrm>
            <a:custGeom>
              <a:avLst/>
              <a:gdLst/>
              <a:ahLst/>
              <a:cxnLst>
                <a:cxn ang="0">
                  <a:pos x="62" y="26"/>
                </a:cxn>
                <a:cxn ang="0">
                  <a:pos x="18" y="28"/>
                </a:cxn>
                <a:cxn ang="0">
                  <a:pos x="4" y="46"/>
                </a:cxn>
                <a:cxn ang="0">
                  <a:pos x="0" y="58"/>
                </a:cxn>
                <a:cxn ang="0">
                  <a:pos x="62" y="182"/>
                </a:cxn>
                <a:cxn ang="0">
                  <a:pos x="140" y="180"/>
                </a:cxn>
                <a:cxn ang="0">
                  <a:pos x="174" y="152"/>
                </a:cxn>
                <a:cxn ang="0">
                  <a:pos x="178" y="146"/>
                </a:cxn>
                <a:cxn ang="0">
                  <a:pos x="184" y="142"/>
                </a:cxn>
                <a:cxn ang="0">
                  <a:pos x="198" y="120"/>
                </a:cxn>
                <a:cxn ang="0">
                  <a:pos x="206" y="102"/>
                </a:cxn>
                <a:cxn ang="0">
                  <a:pos x="214" y="42"/>
                </a:cxn>
                <a:cxn ang="0">
                  <a:pos x="204" y="10"/>
                </a:cxn>
                <a:cxn ang="0">
                  <a:pos x="188" y="0"/>
                </a:cxn>
                <a:cxn ang="0">
                  <a:pos x="168" y="8"/>
                </a:cxn>
                <a:cxn ang="0">
                  <a:pos x="166" y="52"/>
                </a:cxn>
                <a:cxn ang="0">
                  <a:pos x="120" y="110"/>
                </a:cxn>
                <a:cxn ang="0">
                  <a:pos x="102" y="100"/>
                </a:cxn>
                <a:cxn ang="0">
                  <a:pos x="80" y="80"/>
                </a:cxn>
                <a:cxn ang="0">
                  <a:pos x="68" y="62"/>
                </a:cxn>
                <a:cxn ang="0">
                  <a:pos x="64" y="56"/>
                </a:cxn>
                <a:cxn ang="0">
                  <a:pos x="62" y="26"/>
                </a:cxn>
              </a:cxnLst>
              <a:rect l="0" t="0" r="r" b="b"/>
              <a:pathLst>
                <a:path w="216" h="183">
                  <a:moveTo>
                    <a:pt x="62" y="26"/>
                  </a:moveTo>
                  <a:cubicBezTo>
                    <a:pt x="47" y="23"/>
                    <a:pt x="33" y="24"/>
                    <a:pt x="18" y="28"/>
                  </a:cubicBezTo>
                  <a:cubicBezTo>
                    <a:pt x="13" y="33"/>
                    <a:pt x="6" y="39"/>
                    <a:pt x="4" y="46"/>
                  </a:cubicBezTo>
                  <a:cubicBezTo>
                    <a:pt x="3" y="50"/>
                    <a:pt x="0" y="58"/>
                    <a:pt x="0" y="58"/>
                  </a:cubicBezTo>
                  <a:cubicBezTo>
                    <a:pt x="2" y="101"/>
                    <a:pt x="14" y="166"/>
                    <a:pt x="62" y="182"/>
                  </a:cubicBezTo>
                  <a:cubicBezTo>
                    <a:pt x="88" y="181"/>
                    <a:pt x="114" y="183"/>
                    <a:pt x="140" y="180"/>
                  </a:cubicBezTo>
                  <a:cubicBezTo>
                    <a:pt x="155" y="178"/>
                    <a:pt x="161" y="156"/>
                    <a:pt x="174" y="152"/>
                  </a:cubicBezTo>
                  <a:cubicBezTo>
                    <a:pt x="175" y="150"/>
                    <a:pt x="176" y="148"/>
                    <a:pt x="178" y="146"/>
                  </a:cubicBezTo>
                  <a:cubicBezTo>
                    <a:pt x="180" y="144"/>
                    <a:pt x="182" y="144"/>
                    <a:pt x="184" y="142"/>
                  </a:cubicBezTo>
                  <a:cubicBezTo>
                    <a:pt x="190" y="134"/>
                    <a:pt x="189" y="126"/>
                    <a:pt x="198" y="120"/>
                  </a:cubicBezTo>
                  <a:cubicBezTo>
                    <a:pt x="200" y="113"/>
                    <a:pt x="204" y="109"/>
                    <a:pt x="206" y="102"/>
                  </a:cubicBezTo>
                  <a:cubicBezTo>
                    <a:pt x="209" y="82"/>
                    <a:pt x="211" y="62"/>
                    <a:pt x="214" y="42"/>
                  </a:cubicBezTo>
                  <a:cubicBezTo>
                    <a:pt x="213" y="26"/>
                    <a:pt x="216" y="18"/>
                    <a:pt x="204" y="10"/>
                  </a:cubicBezTo>
                  <a:cubicBezTo>
                    <a:pt x="201" y="5"/>
                    <a:pt x="188" y="0"/>
                    <a:pt x="188" y="0"/>
                  </a:cubicBezTo>
                  <a:cubicBezTo>
                    <a:pt x="185" y="0"/>
                    <a:pt x="169" y="0"/>
                    <a:pt x="168" y="8"/>
                  </a:cubicBezTo>
                  <a:cubicBezTo>
                    <a:pt x="166" y="22"/>
                    <a:pt x="167" y="37"/>
                    <a:pt x="166" y="52"/>
                  </a:cubicBezTo>
                  <a:cubicBezTo>
                    <a:pt x="164" y="75"/>
                    <a:pt x="138" y="98"/>
                    <a:pt x="120" y="110"/>
                  </a:cubicBezTo>
                  <a:cubicBezTo>
                    <a:pt x="113" y="108"/>
                    <a:pt x="102" y="100"/>
                    <a:pt x="102" y="100"/>
                  </a:cubicBezTo>
                  <a:cubicBezTo>
                    <a:pt x="97" y="92"/>
                    <a:pt x="88" y="85"/>
                    <a:pt x="80" y="80"/>
                  </a:cubicBezTo>
                  <a:cubicBezTo>
                    <a:pt x="76" y="74"/>
                    <a:pt x="72" y="68"/>
                    <a:pt x="68" y="62"/>
                  </a:cubicBezTo>
                  <a:cubicBezTo>
                    <a:pt x="67" y="60"/>
                    <a:pt x="64" y="56"/>
                    <a:pt x="64" y="56"/>
                  </a:cubicBezTo>
                  <a:cubicBezTo>
                    <a:pt x="64" y="55"/>
                    <a:pt x="59" y="29"/>
                    <a:pt x="62" y="26"/>
                  </a:cubicBezTo>
                  <a:close/>
                </a:path>
              </a:pathLst>
            </a:custGeom>
            <a:noFill/>
            <a:ln w="19050" cmpd="sng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29" name="Groupe 28"/>
          <p:cNvGrpSpPr>
            <a:grpSpLocks noChangeAspect="1"/>
          </p:cNvGrpSpPr>
          <p:nvPr/>
        </p:nvGrpSpPr>
        <p:grpSpPr>
          <a:xfrm>
            <a:off x="2133600" y="1962600"/>
            <a:ext cx="4800000" cy="3600000"/>
            <a:chOff x="28575" y="4095750"/>
            <a:chExt cx="2971800" cy="2228850"/>
          </a:xfrm>
        </p:grpSpPr>
        <p:pic>
          <p:nvPicPr>
            <p:cNvPr id="26" name="Picture 12" descr="slice 9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28575" y="4095750"/>
              <a:ext cx="2971800" cy="2228850"/>
            </a:xfrm>
            <a:prstGeom prst="rect">
              <a:avLst/>
            </a:prstGeom>
            <a:noFill/>
          </p:spPr>
        </p:pic>
        <p:sp>
          <p:nvSpPr>
            <p:cNvPr id="27" name="Freeform 21"/>
            <p:cNvSpPr>
              <a:spLocks/>
            </p:cNvSpPr>
            <p:nvPr/>
          </p:nvSpPr>
          <p:spPr bwMode="auto">
            <a:xfrm>
              <a:off x="1304925" y="5095875"/>
              <a:ext cx="506413" cy="434975"/>
            </a:xfrm>
            <a:custGeom>
              <a:avLst/>
              <a:gdLst/>
              <a:ahLst/>
              <a:cxnLst>
                <a:cxn ang="0">
                  <a:pos x="138" y="10"/>
                </a:cxn>
                <a:cxn ang="0">
                  <a:pos x="100" y="20"/>
                </a:cxn>
                <a:cxn ang="0">
                  <a:pos x="70" y="30"/>
                </a:cxn>
                <a:cxn ang="0">
                  <a:pos x="58" y="38"/>
                </a:cxn>
                <a:cxn ang="0">
                  <a:pos x="42" y="52"/>
                </a:cxn>
                <a:cxn ang="0">
                  <a:pos x="20" y="76"/>
                </a:cxn>
                <a:cxn ang="0">
                  <a:pos x="4" y="106"/>
                </a:cxn>
                <a:cxn ang="0">
                  <a:pos x="0" y="118"/>
                </a:cxn>
                <a:cxn ang="0">
                  <a:pos x="10" y="236"/>
                </a:cxn>
                <a:cxn ang="0">
                  <a:pos x="26" y="268"/>
                </a:cxn>
                <a:cxn ang="0">
                  <a:pos x="44" y="274"/>
                </a:cxn>
                <a:cxn ang="0">
                  <a:pos x="262" y="272"/>
                </a:cxn>
                <a:cxn ang="0">
                  <a:pos x="292" y="256"/>
                </a:cxn>
                <a:cxn ang="0">
                  <a:pos x="312" y="220"/>
                </a:cxn>
                <a:cxn ang="0">
                  <a:pos x="272" y="48"/>
                </a:cxn>
                <a:cxn ang="0">
                  <a:pos x="208" y="2"/>
                </a:cxn>
                <a:cxn ang="0">
                  <a:pos x="136" y="6"/>
                </a:cxn>
                <a:cxn ang="0">
                  <a:pos x="126" y="16"/>
                </a:cxn>
              </a:cxnLst>
              <a:rect l="0" t="0" r="r" b="b"/>
              <a:pathLst>
                <a:path w="319" h="274">
                  <a:moveTo>
                    <a:pt x="138" y="10"/>
                  </a:moveTo>
                  <a:cubicBezTo>
                    <a:pt x="125" y="14"/>
                    <a:pt x="114" y="18"/>
                    <a:pt x="100" y="20"/>
                  </a:cubicBezTo>
                  <a:cubicBezTo>
                    <a:pt x="92" y="23"/>
                    <a:pt x="77" y="25"/>
                    <a:pt x="70" y="30"/>
                  </a:cubicBezTo>
                  <a:cubicBezTo>
                    <a:pt x="66" y="33"/>
                    <a:pt x="58" y="38"/>
                    <a:pt x="58" y="38"/>
                  </a:cubicBezTo>
                  <a:cubicBezTo>
                    <a:pt x="54" y="44"/>
                    <a:pt x="42" y="52"/>
                    <a:pt x="42" y="52"/>
                  </a:cubicBezTo>
                  <a:cubicBezTo>
                    <a:pt x="36" y="61"/>
                    <a:pt x="29" y="70"/>
                    <a:pt x="20" y="76"/>
                  </a:cubicBezTo>
                  <a:cubicBezTo>
                    <a:pt x="16" y="87"/>
                    <a:pt x="9" y="96"/>
                    <a:pt x="4" y="106"/>
                  </a:cubicBezTo>
                  <a:cubicBezTo>
                    <a:pt x="2" y="110"/>
                    <a:pt x="0" y="118"/>
                    <a:pt x="0" y="118"/>
                  </a:cubicBezTo>
                  <a:cubicBezTo>
                    <a:pt x="1" y="160"/>
                    <a:pt x="0" y="196"/>
                    <a:pt x="10" y="236"/>
                  </a:cubicBezTo>
                  <a:cubicBezTo>
                    <a:pt x="13" y="246"/>
                    <a:pt x="15" y="262"/>
                    <a:pt x="26" y="268"/>
                  </a:cubicBezTo>
                  <a:cubicBezTo>
                    <a:pt x="32" y="271"/>
                    <a:pt x="44" y="274"/>
                    <a:pt x="44" y="274"/>
                  </a:cubicBezTo>
                  <a:cubicBezTo>
                    <a:pt x="117" y="273"/>
                    <a:pt x="189" y="274"/>
                    <a:pt x="262" y="272"/>
                  </a:cubicBezTo>
                  <a:cubicBezTo>
                    <a:pt x="273" y="272"/>
                    <a:pt x="292" y="256"/>
                    <a:pt x="292" y="256"/>
                  </a:cubicBezTo>
                  <a:cubicBezTo>
                    <a:pt x="300" y="244"/>
                    <a:pt x="304" y="232"/>
                    <a:pt x="312" y="220"/>
                  </a:cubicBezTo>
                  <a:cubicBezTo>
                    <a:pt x="318" y="179"/>
                    <a:pt x="319" y="80"/>
                    <a:pt x="272" y="48"/>
                  </a:cubicBezTo>
                  <a:cubicBezTo>
                    <a:pt x="259" y="28"/>
                    <a:pt x="231" y="10"/>
                    <a:pt x="208" y="2"/>
                  </a:cubicBezTo>
                  <a:cubicBezTo>
                    <a:pt x="184" y="3"/>
                    <a:pt x="159" y="0"/>
                    <a:pt x="136" y="6"/>
                  </a:cubicBezTo>
                  <a:cubicBezTo>
                    <a:pt x="131" y="7"/>
                    <a:pt x="126" y="16"/>
                    <a:pt x="126" y="16"/>
                  </a:cubicBezTo>
                </a:path>
              </a:pathLst>
            </a:custGeom>
            <a:noFill/>
            <a:ln w="19050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Freeform 22"/>
            <p:cNvSpPr>
              <a:spLocks/>
            </p:cNvSpPr>
            <p:nvPr/>
          </p:nvSpPr>
          <p:spPr bwMode="auto">
            <a:xfrm>
              <a:off x="1370013" y="5199063"/>
              <a:ext cx="336550" cy="287337"/>
            </a:xfrm>
            <a:custGeom>
              <a:avLst/>
              <a:gdLst/>
              <a:ahLst/>
              <a:cxnLst>
                <a:cxn ang="0">
                  <a:pos x="103" y="11"/>
                </a:cxn>
                <a:cxn ang="0">
                  <a:pos x="29" y="9"/>
                </a:cxn>
                <a:cxn ang="0">
                  <a:pos x="15" y="25"/>
                </a:cxn>
                <a:cxn ang="0">
                  <a:pos x="55" y="143"/>
                </a:cxn>
                <a:cxn ang="0">
                  <a:pos x="81" y="167"/>
                </a:cxn>
                <a:cxn ang="0">
                  <a:pos x="97" y="177"/>
                </a:cxn>
                <a:cxn ang="0">
                  <a:pos x="109" y="181"/>
                </a:cxn>
                <a:cxn ang="0">
                  <a:pos x="183" y="163"/>
                </a:cxn>
                <a:cxn ang="0">
                  <a:pos x="197" y="147"/>
                </a:cxn>
                <a:cxn ang="0">
                  <a:pos x="203" y="129"/>
                </a:cxn>
                <a:cxn ang="0">
                  <a:pos x="207" y="117"/>
                </a:cxn>
                <a:cxn ang="0">
                  <a:pos x="183" y="61"/>
                </a:cxn>
                <a:cxn ang="0">
                  <a:pos x="159" y="81"/>
                </a:cxn>
                <a:cxn ang="0">
                  <a:pos x="147" y="89"/>
                </a:cxn>
                <a:cxn ang="0">
                  <a:pos x="107" y="75"/>
                </a:cxn>
                <a:cxn ang="0">
                  <a:pos x="103" y="11"/>
                </a:cxn>
              </a:cxnLst>
              <a:rect l="0" t="0" r="r" b="b"/>
              <a:pathLst>
                <a:path w="212" h="181">
                  <a:moveTo>
                    <a:pt x="103" y="11"/>
                  </a:moveTo>
                  <a:cubicBezTo>
                    <a:pt x="71" y="0"/>
                    <a:pt x="95" y="7"/>
                    <a:pt x="29" y="9"/>
                  </a:cubicBezTo>
                  <a:cubicBezTo>
                    <a:pt x="23" y="13"/>
                    <a:pt x="15" y="25"/>
                    <a:pt x="15" y="25"/>
                  </a:cubicBezTo>
                  <a:cubicBezTo>
                    <a:pt x="9" y="72"/>
                    <a:pt x="0" y="132"/>
                    <a:pt x="55" y="143"/>
                  </a:cubicBezTo>
                  <a:cubicBezTo>
                    <a:pt x="66" y="150"/>
                    <a:pt x="70" y="160"/>
                    <a:pt x="81" y="167"/>
                  </a:cubicBezTo>
                  <a:cubicBezTo>
                    <a:pt x="87" y="177"/>
                    <a:pt x="83" y="172"/>
                    <a:pt x="97" y="177"/>
                  </a:cubicBezTo>
                  <a:cubicBezTo>
                    <a:pt x="101" y="178"/>
                    <a:pt x="109" y="181"/>
                    <a:pt x="109" y="181"/>
                  </a:cubicBezTo>
                  <a:cubicBezTo>
                    <a:pt x="156" y="179"/>
                    <a:pt x="149" y="174"/>
                    <a:pt x="183" y="163"/>
                  </a:cubicBezTo>
                  <a:cubicBezTo>
                    <a:pt x="192" y="149"/>
                    <a:pt x="187" y="154"/>
                    <a:pt x="197" y="147"/>
                  </a:cubicBezTo>
                  <a:cubicBezTo>
                    <a:pt x="199" y="141"/>
                    <a:pt x="201" y="135"/>
                    <a:pt x="203" y="129"/>
                  </a:cubicBezTo>
                  <a:cubicBezTo>
                    <a:pt x="204" y="125"/>
                    <a:pt x="207" y="117"/>
                    <a:pt x="207" y="117"/>
                  </a:cubicBezTo>
                  <a:cubicBezTo>
                    <a:pt x="205" y="86"/>
                    <a:pt x="212" y="71"/>
                    <a:pt x="183" y="61"/>
                  </a:cubicBezTo>
                  <a:cubicBezTo>
                    <a:pt x="173" y="66"/>
                    <a:pt x="168" y="74"/>
                    <a:pt x="159" y="81"/>
                  </a:cubicBezTo>
                  <a:cubicBezTo>
                    <a:pt x="155" y="84"/>
                    <a:pt x="147" y="89"/>
                    <a:pt x="147" y="89"/>
                  </a:cubicBezTo>
                  <a:cubicBezTo>
                    <a:pt x="117" y="87"/>
                    <a:pt x="125" y="87"/>
                    <a:pt x="107" y="75"/>
                  </a:cubicBezTo>
                  <a:cubicBezTo>
                    <a:pt x="98" y="56"/>
                    <a:pt x="87" y="27"/>
                    <a:pt x="103" y="11"/>
                  </a:cubicBezTo>
                  <a:close/>
                </a:path>
              </a:pathLst>
            </a:custGeom>
            <a:noFill/>
            <a:ln w="19050" cmpd="sng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3" name="Groupe 32"/>
          <p:cNvGrpSpPr>
            <a:grpSpLocks noChangeAspect="1"/>
          </p:cNvGrpSpPr>
          <p:nvPr/>
        </p:nvGrpSpPr>
        <p:grpSpPr>
          <a:xfrm>
            <a:off x="2133600" y="1962600"/>
            <a:ext cx="4800000" cy="3600000"/>
            <a:chOff x="457200" y="2895600"/>
            <a:chExt cx="2971800" cy="2228850"/>
          </a:xfrm>
        </p:grpSpPr>
        <p:pic>
          <p:nvPicPr>
            <p:cNvPr id="30" name="Picture 13" descr="slice 10"/>
            <p:cNvPicPr>
              <a:picLocks noChangeAspect="1" noChangeArrowheads="1"/>
            </p:cNvPicPr>
            <p:nvPr/>
          </p:nvPicPr>
          <p:blipFill>
            <a:blip r:embed="rId5" cstate="print"/>
            <a:stretch>
              <a:fillRect/>
            </a:stretch>
          </p:blipFill>
          <p:spPr bwMode="auto">
            <a:xfrm>
              <a:off x="457200" y="2895600"/>
              <a:ext cx="2971800" cy="2228850"/>
            </a:xfrm>
            <a:prstGeom prst="rect">
              <a:avLst/>
            </a:prstGeom>
            <a:noFill/>
          </p:spPr>
        </p:pic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1730375" y="3927475"/>
              <a:ext cx="487363" cy="400050"/>
            </a:xfrm>
            <a:custGeom>
              <a:avLst/>
              <a:gdLst/>
              <a:ahLst/>
              <a:cxnLst>
                <a:cxn ang="0">
                  <a:pos x="138" y="10"/>
                </a:cxn>
                <a:cxn ang="0">
                  <a:pos x="100" y="20"/>
                </a:cxn>
                <a:cxn ang="0">
                  <a:pos x="70" y="30"/>
                </a:cxn>
                <a:cxn ang="0">
                  <a:pos x="58" y="38"/>
                </a:cxn>
                <a:cxn ang="0">
                  <a:pos x="42" y="52"/>
                </a:cxn>
                <a:cxn ang="0">
                  <a:pos x="20" y="76"/>
                </a:cxn>
                <a:cxn ang="0">
                  <a:pos x="4" y="106"/>
                </a:cxn>
                <a:cxn ang="0">
                  <a:pos x="0" y="118"/>
                </a:cxn>
                <a:cxn ang="0">
                  <a:pos x="10" y="236"/>
                </a:cxn>
                <a:cxn ang="0">
                  <a:pos x="26" y="268"/>
                </a:cxn>
                <a:cxn ang="0">
                  <a:pos x="44" y="274"/>
                </a:cxn>
                <a:cxn ang="0">
                  <a:pos x="262" y="272"/>
                </a:cxn>
                <a:cxn ang="0">
                  <a:pos x="292" y="256"/>
                </a:cxn>
                <a:cxn ang="0">
                  <a:pos x="312" y="220"/>
                </a:cxn>
                <a:cxn ang="0">
                  <a:pos x="272" y="48"/>
                </a:cxn>
                <a:cxn ang="0">
                  <a:pos x="208" y="2"/>
                </a:cxn>
                <a:cxn ang="0">
                  <a:pos x="136" y="6"/>
                </a:cxn>
                <a:cxn ang="0">
                  <a:pos x="126" y="16"/>
                </a:cxn>
              </a:cxnLst>
              <a:rect l="0" t="0" r="r" b="b"/>
              <a:pathLst>
                <a:path w="319" h="274">
                  <a:moveTo>
                    <a:pt x="138" y="10"/>
                  </a:moveTo>
                  <a:cubicBezTo>
                    <a:pt x="125" y="14"/>
                    <a:pt x="114" y="18"/>
                    <a:pt x="100" y="20"/>
                  </a:cubicBezTo>
                  <a:cubicBezTo>
                    <a:pt x="92" y="23"/>
                    <a:pt x="77" y="25"/>
                    <a:pt x="70" y="30"/>
                  </a:cubicBezTo>
                  <a:cubicBezTo>
                    <a:pt x="66" y="33"/>
                    <a:pt x="58" y="38"/>
                    <a:pt x="58" y="38"/>
                  </a:cubicBezTo>
                  <a:cubicBezTo>
                    <a:pt x="54" y="44"/>
                    <a:pt x="42" y="52"/>
                    <a:pt x="42" y="52"/>
                  </a:cubicBezTo>
                  <a:cubicBezTo>
                    <a:pt x="36" y="61"/>
                    <a:pt x="29" y="70"/>
                    <a:pt x="20" y="76"/>
                  </a:cubicBezTo>
                  <a:cubicBezTo>
                    <a:pt x="16" y="87"/>
                    <a:pt x="9" y="96"/>
                    <a:pt x="4" y="106"/>
                  </a:cubicBezTo>
                  <a:cubicBezTo>
                    <a:pt x="2" y="110"/>
                    <a:pt x="0" y="118"/>
                    <a:pt x="0" y="118"/>
                  </a:cubicBezTo>
                  <a:cubicBezTo>
                    <a:pt x="1" y="160"/>
                    <a:pt x="0" y="196"/>
                    <a:pt x="10" y="236"/>
                  </a:cubicBezTo>
                  <a:cubicBezTo>
                    <a:pt x="13" y="246"/>
                    <a:pt x="15" y="262"/>
                    <a:pt x="26" y="268"/>
                  </a:cubicBezTo>
                  <a:cubicBezTo>
                    <a:pt x="32" y="271"/>
                    <a:pt x="44" y="274"/>
                    <a:pt x="44" y="274"/>
                  </a:cubicBezTo>
                  <a:cubicBezTo>
                    <a:pt x="117" y="273"/>
                    <a:pt x="189" y="274"/>
                    <a:pt x="262" y="272"/>
                  </a:cubicBezTo>
                  <a:cubicBezTo>
                    <a:pt x="273" y="272"/>
                    <a:pt x="292" y="256"/>
                    <a:pt x="292" y="256"/>
                  </a:cubicBezTo>
                  <a:cubicBezTo>
                    <a:pt x="300" y="244"/>
                    <a:pt x="304" y="232"/>
                    <a:pt x="312" y="220"/>
                  </a:cubicBezTo>
                  <a:cubicBezTo>
                    <a:pt x="318" y="179"/>
                    <a:pt x="319" y="80"/>
                    <a:pt x="272" y="48"/>
                  </a:cubicBezTo>
                  <a:cubicBezTo>
                    <a:pt x="259" y="28"/>
                    <a:pt x="231" y="10"/>
                    <a:pt x="208" y="2"/>
                  </a:cubicBezTo>
                  <a:cubicBezTo>
                    <a:pt x="184" y="3"/>
                    <a:pt x="159" y="0"/>
                    <a:pt x="136" y="6"/>
                  </a:cubicBezTo>
                  <a:cubicBezTo>
                    <a:pt x="131" y="7"/>
                    <a:pt x="126" y="16"/>
                    <a:pt x="126" y="16"/>
                  </a:cubicBezTo>
                </a:path>
              </a:pathLst>
            </a:custGeom>
            <a:noFill/>
            <a:ln w="19050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1851025" y="3952875"/>
              <a:ext cx="266700" cy="301625"/>
            </a:xfrm>
            <a:custGeom>
              <a:avLst/>
              <a:gdLst/>
              <a:ahLst/>
              <a:cxnLst>
                <a:cxn ang="0">
                  <a:pos x="74" y="18"/>
                </a:cxn>
                <a:cxn ang="0">
                  <a:pos x="20" y="10"/>
                </a:cxn>
                <a:cxn ang="0">
                  <a:pos x="4" y="24"/>
                </a:cxn>
                <a:cxn ang="0">
                  <a:pos x="0" y="36"/>
                </a:cxn>
                <a:cxn ang="0">
                  <a:pos x="16" y="62"/>
                </a:cxn>
                <a:cxn ang="0">
                  <a:pos x="10" y="124"/>
                </a:cxn>
                <a:cxn ang="0">
                  <a:pos x="8" y="130"/>
                </a:cxn>
                <a:cxn ang="0">
                  <a:pos x="4" y="136"/>
                </a:cxn>
                <a:cxn ang="0">
                  <a:pos x="0" y="148"/>
                </a:cxn>
                <a:cxn ang="0">
                  <a:pos x="14" y="190"/>
                </a:cxn>
                <a:cxn ang="0">
                  <a:pos x="46" y="188"/>
                </a:cxn>
                <a:cxn ang="0">
                  <a:pos x="64" y="176"/>
                </a:cxn>
                <a:cxn ang="0">
                  <a:pos x="122" y="174"/>
                </a:cxn>
                <a:cxn ang="0">
                  <a:pos x="136" y="170"/>
                </a:cxn>
                <a:cxn ang="0">
                  <a:pos x="148" y="162"/>
                </a:cxn>
                <a:cxn ang="0">
                  <a:pos x="164" y="138"/>
                </a:cxn>
                <a:cxn ang="0">
                  <a:pos x="168" y="126"/>
                </a:cxn>
                <a:cxn ang="0">
                  <a:pos x="166" y="98"/>
                </a:cxn>
                <a:cxn ang="0">
                  <a:pos x="150" y="74"/>
                </a:cxn>
                <a:cxn ang="0">
                  <a:pos x="124" y="98"/>
                </a:cxn>
                <a:cxn ang="0">
                  <a:pos x="112" y="126"/>
                </a:cxn>
                <a:cxn ang="0">
                  <a:pos x="66" y="124"/>
                </a:cxn>
                <a:cxn ang="0">
                  <a:pos x="62" y="112"/>
                </a:cxn>
                <a:cxn ang="0">
                  <a:pos x="74" y="74"/>
                </a:cxn>
                <a:cxn ang="0">
                  <a:pos x="82" y="62"/>
                </a:cxn>
                <a:cxn ang="0">
                  <a:pos x="74" y="16"/>
                </a:cxn>
                <a:cxn ang="0">
                  <a:pos x="56" y="2"/>
                </a:cxn>
              </a:cxnLst>
              <a:rect l="0" t="0" r="r" b="b"/>
              <a:pathLst>
                <a:path w="168" h="190">
                  <a:moveTo>
                    <a:pt x="74" y="18"/>
                  </a:moveTo>
                  <a:cubicBezTo>
                    <a:pt x="56" y="0"/>
                    <a:pt x="56" y="8"/>
                    <a:pt x="20" y="10"/>
                  </a:cubicBezTo>
                  <a:cubicBezTo>
                    <a:pt x="13" y="12"/>
                    <a:pt x="7" y="17"/>
                    <a:pt x="4" y="24"/>
                  </a:cubicBezTo>
                  <a:cubicBezTo>
                    <a:pt x="2" y="28"/>
                    <a:pt x="0" y="36"/>
                    <a:pt x="0" y="36"/>
                  </a:cubicBezTo>
                  <a:cubicBezTo>
                    <a:pt x="4" y="47"/>
                    <a:pt x="4" y="58"/>
                    <a:pt x="16" y="62"/>
                  </a:cubicBezTo>
                  <a:cubicBezTo>
                    <a:pt x="27" y="79"/>
                    <a:pt x="28" y="112"/>
                    <a:pt x="10" y="124"/>
                  </a:cubicBezTo>
                  <a:cubicBezTo>
                    <a:pt x="9" y="126"/>
                    <a:pt x="9" y="128"/>
                    <a:pt x="8" y="130"/>
                  </a:cubicBezTo>
                  <a:cubicBezTo>
                    <a:pt x="7" y="132"/>
                    <a:pt x="5" y="134"/>
                    <a:pt x="4" y="136"/>
                  </a:cubicBezTo>
                  <a:cubicBezTo>
                    <a:pt x="2" y="140"/>
                    <a:pt x="0" y="148"/>
                    <a:pt x="0" y="148"/>
                  </a:cubicBezTo>
                  <a:cubicBezTo>
                    <a:pt x="1" y="163"/>
                    <a:pt x="1" y="181"/>
                    <a:pt x="14" y="190"/>
                  </a:cubicBezTo>
                  <a:cubicBezTo>
                    <a:pt x="25" y="189"/>
                    <a:pt x="35" y="190"/>
                    <a:pt x="46" y="188"/>
                  </a:cubicBezTo>
                  <a:cubicBezTo>
                    <a:pt x="54" y="187"/>
                    <a:pt x="55" y="177"/>
                    <a:pt x="64" y="176"/>
                  </a:cubicBezTo>
                  <a:cubicBezTo>
                    <a:pt x="83" y="175"/>
                    <a:pt x="103" y="175"/>
                    <a:pt x="122" y="174"/>
                  </a:cubicBezTo>
                  <a:cubicBezTo>
                    <a:pt x="124" y="174"/>
                    <a:pt x="134" y="171"/>
                    <a:pt x="136" y="170"/>
                  </a:cubicBezTo>
                  <a:cubicBezTo>
                    <a:pt x="140" y="168"/>
                    <a:pt x="148" y="162"/>
                    <a:pt x="148" y="162"/>
                  </a:cubicBezTo>
                  <a:cubicBezTo>
                    <a:pt x="153" y="154"/>
                    <a:pt x="159" y="146"/>
                    <a:pt x="164" y="138"/>
                  </a:cubicBezTo>
                  <a:cubicBezTo>
                    <a:pt x="166" y="134"/>
                    <a:pt x="168" y="126"/>
                    <a:pt x="168" y="126"/>
                  </a:cubicBezTo>
                  <a:cubicBezTo>
                    <a:pt x="167" y="117"/>
                    <a:pt x="168" y="107"/>
                    <a:pt x="166" y="98"/>
                  </a:cubicBezTo>
                  <a:cubicBezTo>
                    <a:pt x="164" y="89"/>
                    <a:pt x="150" y="74"/>
                    <a:pt x="150" y="74"/>
                  </a:cubicBezTo>
                  <a:cubicBezTo>
                    <a:pt x="132" y="77"/>
                    <a:pt x="130" y="81"/>
                    <a:pt x="124" y="98"/>
                  </a:cubicBezTo>
                  <a:cubicBezTo>
                    <a:pt x="120" y="110"/>
                    <a:pt x="124" y="122"/>
                    <a:pt x="112" y="126"/>
                  </a:cubicBezTo>
                  <a:cubicBezTo>
                    <a:pt x="97" y="125"/>
                    <a:pt x="81" y="128"/>
                    <a:pt x="66" y="124"/>
                  </a:cubicBezTo>
                  <a:cubicBezTo>
                    <a:pt x="62" y="123"/>
                    <a:pt x="62" y="112"/>
                    <a:pt x="62" y="112"/>
                  </a:cubicBezTo>
                  <a:cubicBezTo>
                    <a:pt x="64" y="98"/>
                    <a:pt x="67" y="86"/>
                    <a:pt x="74" y="74"/>
                  </a:cubicBezTo>
                  <a:cubicBezTo>
                    <a:pt x="76" y="70"/>
                    <a:pt x="82" y="62"/>
                    <a:pt x="82" y="62"/>
                  </a:cubicBezTo>
                  <a:cubicBezTo>
                    <a:pt x="82" y="57"/>
                    <a:pt x="83" y="25"/>
                    <a:pt x="74" y="16"/>
                  </a:cubicBezTo>
                  <a:cubicBezTo>
                    <a:pt x="69" y="11"/>
                    <a:pt x="56" y="2"/>
                    <a:pt x="56" y="2"/>
                  </a:cubicBezTo>
                </a:path>
              </a:pathLst>
            </a:custGeom>
            <a:noFill/>
            <a:ln w="19050" cmpd="sng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7" name="Groupe 36"/>
          <p:cNvGrpSpPr>
            <a:grpSpLocks noChangeAspect="1"/>
          </p:cNvGrpSpPr>
          <p:nvPr/>
        </p:nvGrpSpPr>
        <p:grpSpPr>
          <a:xfrm>
            <a:off x="2133600" y="1962600"/>
            <a:ext cx="4800000" cy="3600000"/>
            <a:chOff x="6162675" y="4095750"/>
            <a:chExt cx="2971800" cy="2228850"/>
          </a:xfrm>
        </p:grpSpPr>
        <p:pic>
          <p:nvPicPr>
            <p:cNvPr id="34" name="Picture 14" descr="slice 11"/>
            <p:cNvPicPr>
              <a:picLocks noChangeAspect="1" noChangeArrowheads="1"/>
            </p:cNvPicPr>
            <p:nvPr/>
          </p:nvPicPr>
          <p:blipFill>
            <a:blip r:embed="rId6" cstate="print"/>
            <a:stretch>
              <a:fillRect/>
            </a:stretch>
          </p:blipFill>
          <p:spPr bwMode="auto">
            <a:xfrm>
              <a:off x="6162675" y="4095750"/>
              <a:ext cx="2971800" cy="2228850"/>
            </a:xfrm>
            <a:prstGeom prst="rect">
              <a:avLst/>
            </a:prstGeom>
            <a:noFill/>
          </p:spPr>
        </p:pic>
        <p:sp>
          <p:nvSpPr>
            <p:cNvPr id="35" name="Freeform 25"/>
            <p:cNvSpPr>
              <a:spLocks/>
            </p:cNvSpPr>
            <p:nvPr/>
          </p:nvSpPr>
          <p:spPr bwMode="auto">
            <a:xfrm>
              <a:off x="7467600" y="5146675"/>
              <a:ext cx="430213" cy="342900"/>
            </a:xfrm>
            <a:custGeom>
              <a:avLst/>
              <a:gdLst/>
              <a:ahLst/>
              <a:cxnLst>
                <a:cxn ang="0">
                  <a:pos x="138" y="10"/>
                </a:cxn>
                <a:cxn ang="0">
                  <a:pos x="100" y="20"/>
                </a:cxn>
                <a:cxn ang="0">
                  <a:pos x="70" y="30"/>
                </a:cxn>
                <a:cxn ang="0">
                  <a:pos x="58" y="38"/>
                </a:cxn>
                <a:cxn ang="0">
                  <a:pos x="42" y="52"/>
                </a:cxn>
                <a:cxn ang="0">
                  <a:pos x="20" y="76"/>
                </a:cxn>
                <a:cxn ang="0">
                  <a:pos x="4" y="106"/>
                </a:cxn>
                <a:cxn ang="0">
                  <a:pos x="0" y="118"/>
                </a:cxn>
                <a:cxn ang="0">
                  <a:pos x="10" y="236"/>
                </a:cxn>
                <a:cxn ang="0">
                  <a:pos x="26" y="268"/>
                </a:cxn>
                <a:cxn ang="0">
                  <a:pos x="44" y="274"/>
                </a:cxn>
                <a:cxn ang="0">
                  <a:pos x="262" y="272"/>
                </a:cxn>
                <a:cxn ang="0">
                  <a:pos x="292" y="256"/>
                </a:cxn>
                <a:cxn ang="0">
                  <a:pos x="312" y="220"/>
                </a:cxn>
                <a:cxn ang="0">
                  <a:pos x="272" y="48"/>
                </a:cxn>
                <a:cxn ang="0">
                  <a:pos x="208" y="2"/>
                </a:cxn>
                <a:cxn ang="0">
                  <a:pos x="136" y="6"/>
                </a:cxn>
                <a:cxn ang="0">
                  <a:pos x="126" y="16"/>
                </a:cxn>
              </a:cxnLst>
              <a:rect l="0" t="0" r="r" b="b"/>
              <a:pathLst>
                <a:path w="319" h="274">
                  <a:moveTo>
                    <a:pt x="138" y="10"/>
                  </a:moveTo>
                  <a:cubicBezTo>
                    <a:pt x="125" y="14"/>
                    <a:pt x="114" y="18"/>
                    <a:pt x="100" y="20"/>
                  </a:cubicBezTo>
                  <a:cubicBezTo>
                    <a:pt x="92" y="23"/>
                    <a:pt x="77" y="25"/>
                    <a:pt x="70" y="30"/>
                  </a:cubicBezTo>
                  <a:cubicBezTo>
                    <a:pt x="66" y="33"/>
                    <a:pt x="58" y="38"/>
                    <a:pt x="58" y="38"/>
                  </a:cubicBezTo>
                  <a:cubicBezTo>
                    <a:pt x="54" y="44"/>
                    <a:pt x="42" y="52"/>
                    <a:pt x="42" y="52"/>
                  </a:cubicBezTo>
                  <a:cubicBezTo>
                    <a:pt x="36" y="61"/>
                    <a:pt x="29" y="70"/>
                    <a:pt x="20" y="76"/>
                  </a:cubicBezTo>
                  <a:cubicBezTo>
                    <a:pt x="16" y="87"/>
                    <a:pt x="9" y="96"/>
                    <a:pt x="4" y="106"/>
                  </a:cubicBezTo>
                  <a:cubicBezTo>
                    <a:pt x="2" y="110"/>
                    <a:pt x="0" y="118"/>
                    <a:pt x="0" y="118"/>
                  </a:cubicBezTo>
                  <a:cubicBezTo>
                    <a:pt x="1" y="160"/>
                    <a:pt x="0" y="196"/>
                    <a:pt x="10" y="236"/>
                  </a:cubicBezTo>
                  <a:cubicBezTo>
                    <a:pt x="13" y="246"/>
                    <a:pt x="15" y="262"/>
                    <a:pt x="26" y="268"/>
                  </a:cubicBezTo>
                  <a:cubicBezTo>
                    <a:pt x="32" y="271"/>
                    <a:pt x="44" y="274"/>
                    <a:pt x="44" y="274"/>
                  </a:cubicBezTo>
                  <a:cubicBezTo>
                    <a:pt x="117" y="273"/>
                    <a:pt x="189" y="274"/>
                    <a:pt x="262" y="272"/>
                  </a:cubicBezTo>
                  <a:cubicBezTo>
                    <a:pt x="273" y="272"/>
                    <a:pt x="292" y="256"/>
                    <a:pt x="292" y="256"/>
                  </a:cubicBezTo>
                  <a:cubicBezTo>
                    <a:pt x="300" y="244"/>
                    <a:pt x="304" y="232"/>
                    <a:pt x="312" y="220"/>
                  </a:cubicBezTo>
                  <a:cubicBezTo>
                    <a:pt x="318" y="179"/>
                    <a:pt x="319" y="80"/>
                    <a:pt x="272" y="48"/>
                  </a:cubicBezTo>
                  <a:cubicBezTo>
                    <a:pt x="259" y="28"/>
                    <a:pt x="231" y="10"/>
                    <a:pt x="208" y="2"/>
                  </a:cubicBezTo>
                  <a:cubicBezTo>
                    <a:pt x="184" y="3"/>
                    <a:pt x="159" y="0"/>
                    <a:pt x="136" y="6"/>
                  </a:cubicBezTo>
                  <a:cubicBezTo>
                    <a:pt x="131" y="7"/>
                    <a:pt x="126" y="16"/>
                    <a:pt x="126" y="16"/>
                  </a:cubicBezTo>
                </a:path>
              </a:pathLst>
            </a:custGeom>
            <a:noFill/>
            <a:ln w="19050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36" name="Freeform 26"/>
            <p:cNvSpPr>
              <a:spLocks/>
            </p:cNvSpPr>
            <p:nvPr/>
          </p:nvSpPr>
          <p:spPr bwMode="auto">
            <a:xfrm>
              <a:off x="7567613" y="5165725"/>
              <a:ext cx="238125" cy="300038"/>
            </a:xfrm>
            <a:custGeom>
              <a:avLst/>
              <a:gdLst/>
              <a:ahLst/>
              <a:cxnLst>
                <a:cxn ang="0">
                  <a:pos x="59" y="6"/>
                </a:cxn>
                <a:cxn ang="0">
                  <a:pos x="3" y="28"/>
                </a:cxn>
                <a:cxn ang="0">
                  <a:pos x="15" y="64"/>
                </a:cxn>
                <a:cxn ang="0">
                  <a:pos x="21" y="130"/>
                </a:cxn>
                <a:cxn ang="0">
                  <a:pos x="31" y="170"/>
                </a:cxn>
                <a:cxn ang="0">
                  <a:pos x="47" y="182"/>
                </a:cxn>
                <a:cxn ang="0">
                  <a:pos x="119" y="174"/>
                </a:cxn>
                <a:cxn ang="0">
                  <a:pos x="137" y="132"/>
                </a:cxn>
                <a:cxn ang="0">
                  <a:pos x="139" y="126"/>
                </a:cxn>
                <a:cxn ang="0">
                  <a:pos x="143" y="120"/>
                </a:cxn>
                <a:cxn ang="0">
                  <a:pos x="147" y="108"/>
                </a:cxn>
                <a:cxn ang="0">
                  <a:pos x="137" y="70"/>
                </a:cxn>
                <a:cxn ang="0">
                  <a:pos x="109" y="150"/>
                </a:cxn>
                <a:cxn ang="0">
                  <a:pos x="91" y="128"/>
                </a:cxn>
                <a:cxn ang="0">
                  <a:pos x="79" y="116"/>
                </a:cxn>
                <a:cxn ang="0">
                  <a:pos x="77" y="110"/>
                </a:cxn>
                <a:cxn ang="0">
                  <a:pos x="71" y="108"/>
                </a:cxn>
                <a:cxn ang="0">
                  <a:pos x="67" y="96"/>
                </a:cxn>
                <a:cxn ang="0">
                  <a:pos x="67" y="18"/>
                </a:cxn>
                <a:cxn ang="0">
                  <a:pos x="59" y="6"/>
                </a:cxn>
              </a:cxnLst>
              <a:rect l="0" t="0" r="r" b="b"/>
              <a:pathLst>
                <a:path w="150" h="189">
                  <a:moveTo>
                    <a:pt x="59" y="6"/>
                  </a:moveTo>
                  <a:cubicBezTo>
                    <a:pt x="29" y="7"/>
                    <a:pt x="12" y="0"/>
                    <a:pt x="3" y="28"/>
                  </a:cubicBezTo>
                  <a:cubicBezTo>
                    <a:pt x="5" y="48"/>
                    <a:pt x="0" y="54"/>
                    <a:pt x="15" y="64"/>
                  </a:cubicBezTo>
                  <a:cubicBezTo>
                    <a:pt x="25" y="94"/>
                    <a:pt x="18" y="70"/>
                    <a:pt x="21" y="130"/>
                  </a:cubicBezTo>
                  <a:cubicBezTo>
                    <a:pt x="22" y="148"/>
                    <a:pt x="17" y="161"/>
                    <a:pt x="31" y="170"/>
                  </a:cubicBezTo>
                  <a:cubicBezTo>
                    <a:pt x="36" y="177"/>
                    <a:pt x="40" y="177"/>
                    <a:pt x="47" y="182"/>
                  </a:cubicBezTo>
                  <a:cubicBezTo>
                    <a:pt x="78" y="181"/>
                    <a:pt x="97" y="189"/>
                    <a:pt x="119" y="174"/>
                  </a:cubicBezTo>
                  <a:cubicBezTo>
                    <a:pt x="124" y="160"/>
                    <a:pt x="126" y="143"/>
                    <a:pt x="137" y="132"/>
                  </a:cubicBezTo>
                  <a:cubicBezTo>
                    <a:pt x="138" y="130"/>
                    <a:pt x="138" y="128"/>
                    <a:pt x="139" y="126"/>
                  </a:cubicBezTo>
                  <a:cubicBezTo>
                    <a:pt x="140" y="124"/>
                    <a:pt x="142" y="122"/>
                    <a:pt x="143" y="120"/>
                  </a:cubicBezTo>
                  <a:cubicBezTo>
                    <a:pt x="145" y="116"/>
                    <a:pt x="147" y="108"/>
                    <a:pt x="147" y="108"/>
                  </a:cubicBezTo>
                  <a:cubicBezTo>
                    <a:pt x="146" y="91"/>
                    <a:pt x="150" y="79"/>
                    <a:pt x="137" y="70"/>
                  </a:cubicBezTo>
                  <a:cubicBezTo>
                    <a:pt x="111" y="79"/>
                    <a:pt x="121" y="132"/>
                    <a:pt x="109" y="150"/>
                  </a:cubicBezTo>
                  <a:cubicBezTo>
                    <a:pt x="99" y="143"/>
                    <a:pt x="98" y="136"/>
                    <a:pt x="91" y="128"/>
                  </a:cubicBezTo>
                  <a:cubicBezTo>
                    <a:pt x="88" y="124"/>
                    <a:pt x="79" y="116"/>
                    <a:pt x="79" y="116"/>
                  </a:cubicBezTo>
                  <a:cubicBezTo>
                    <a:pt x="78" y="114"/>
                    <a:pt x="78" y="111"/>
                    <a:pt x="77" y="110"/>
                  </a:cubicBezTo>
                  <a:cubicBezTo>
                    <a:pt x="76" y="109"/>
                    <a:pt x="72" y="110"/>
                    <a:pt x="71" y="108"/>
                  </a:cubicBezTo>
                  <a:cubicBezTo>
                    <a:pt x="69" y="105"/>
                    <a:pt x="67" y="96"/>
                    <a:pt x="67" y="96"/>
                  </a:cubicBezTo>
                  <a:cubicBezTo>
                    <a:pt x="68" y="68"/>
                    <a:pt x="71" y="46"/>
                    <a:pt x="67" y="18"/>
                  </a:cubicBezTo>
                  <a:cubicBezTo>
                    <a:pt x="66" y="8"/>
                    <a:pt x="54" y="15"/>
                    <a:pt x="59" y="6"/>
                  </a:cubicBezTo>
                  <a:close/>
                </a:path>
              </a:pathLst>
            </a:custGeom>
            <a:noFill/>
            <a:ln w="19050" cmpd="sng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Results</a:t>
            </a:r>
            <a:br>
              <a:rPr lang="en-US" sz="3200" dirty="0" smtClean="0"/>
            </a:br>
            <a:r>
              <a:rPr lang="en-US" sz="2400" dirty="0" smtClean="0"/>
              <a:t>Patient 409 – without muscle normalization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11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862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6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862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8862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</a:t>
            </a:r>
            <a:r>
              <a:rPr lang="en-US" sz="2800" dirty="0" smtClean="0">
                <a:solidFill>
                  <a:schemeClr val="accent6">
                    <a:shade val="10000"/>
                  </a:schemeClr>
                </a:solidFill>
                <a:latin typeface="+mj-lt"/>
              </a:rPr>
              <a:t>8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8862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</a:t>
            </a:r>
            <a:r>
              <a:rPr lang="en-US" sz="2800" dirty="0" smtClean="0">
                <a:solidFill>
                  <a:schemeClr val="accent6">
                    <a:shade val="10000"/>
                  </a:schemeClr>
                </a:solidFill>
                <a:latin typeface="+mj-lt"/>
              </a:rPr>
              <a:t>9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17" name="Groupe 16"/>
          <p:cNvGrpSpPr>
            <a:grpSpLocks noChangeAspect="1"/>
          </p:cNvGrpSpPr>
          <p:nvPr/>
        </p:nvGrpSpPr>
        <p:grpSpPr>
          <a:xfrm>
            <a:off x="2134200" y="1962600"/>
            <a:ext cx="4800000" cy="3600000"/>
            <a:chOff x="28575" y="733425"/>
            <a:chExt cx="2971800" cy="2228850"/>
          </a:xfrm>
        </p:grpSpPr>
        <p:pic>
          <p:nvPicPr>
            <p:cNvPr id="14" name="Picture 9" descr="slice 6"/>
            <p:cNvPicPr>
              <a:picLocks noChangeAspect="1" noChangeArrowheads="1"/>
            </p:cNvPicPr>
            <p:nvPr/>
          </p:nvPicPr>
          <p:blipFill>
            <a:blip r:embed="rId7" cstate="print"/>
            <a:stretch>
              <a:fillRect/>
            </a:stretch>
          </p:blipFill>
          <p:spPr bwMode="auto">
            <a:xfrm>
              <a:off x="28575" y="733425"/>
              <a:ext cx="2971800" cy="2228850"/>
            </a:xfrm>
            <a:prstGeom prst="rect">
              <a:avLst/>
            </a:prstGeom>
            <a:noFill/>
          </p:spPr>
        </p:pic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1238250" y="1720850"/>
              <a:ext cx="596900" cy="454025"/>
            </a:xfrm>
            <a:custGeom>
              <a:avLst/>
              <a:gdLst/>
              <a:ahLst/>
              <a:cxnLst>
                <a:cxn ang="0">
                  <a:pos x="132" y="14"/>
                </a:cxn>
                <a:cxn ang="0">
                  <a:pos x="90" y="22"/>
                </a:cxn>
                <a:cxn ang="0">
                  <a:pos x="70" y="28"/>
                </a:cxn>
                <a:cxn ang="0">
                  <a:pos x="64" y="30"/>
                </a:cxn>
                <a:cxn ang="0">
                  <a:pos x="42" y="52"/>
                </a:cxn>
                <a:cxn ang="0">
                  <a:pos x="22" y="82"/>
                </a:cxn>
                <a:cxn ang="0">
                  <a:pos x="18" y="94"/>
                </a:cxn>
                <a:cxn ang="0">
                  <a:pos x="90" y="274"/>
                </a:cxn>
                <a:cxn ang="0">
                  <a:pos x="294" y="270"/>
                </a:cxn>
                <a:cxn ang="0">
                  <a:pos x="336" y="240"/>
                </a:cxn>
                <a:cxn ang="0">
                  <a:pos x="352" y="216"/>
                </a:cxn>
                <a:cxn ang="0">
                  <a:pos x="272" y="0"/>
                </a:cxn>
                <a:cxn ang="0">
                  <a:pos x="126" y="6"/>
                </a:cxn>
                <a:cxn ang="0">
                  <a:pos x="122" y="20"/>
                </a:cxn>
              </a:cxnLst>
              <a:rect l="0" t="0" r="r" b="b"/>
              <a:pathLst>
                <a:path w="376" h="286">
                  <a:moveTo>
                    <a:pt x="132" y="14"/>
                  </a:moveTo>
                  <a:cubicBezTo>
                    <a:pt x="114" y="20"/>
                    <a:pt x="111" y="20"/>
                    <a:pt x="90" y="22"/>
                  </a:cubicBezTo>
                  <a:cubicBezTo>
                    <a:pt x="78" y="25"/>
                    <a:pt x="85" y="23"/>
                    <a:pt x="70" y="28"/>
                  </a:cubicBezTo>
                  <a:cubicBezTo>
                    <a:pt x="68" y="29"/>
                    <a:pt x="64" y="30"/>
                    <a:pt x="64" y="30"/>
                  </a:cubicBezTo>
                  <a:cubicBezTo>
                    <a:pt x="57" y="37"/>
                    <a:pt x="50" y="47"/>
                    <a:pt x="42" y="52"/>
                  </a:cubicBezTo>
                  <a:cubicBezTo>
                    <a:pt x="37" y="60"/>
                    <a:pt x="25" y="73"/>
                    <a:pt x="22" y="82"/>
                  </a:cubicBezTo>
                  <a:cubicBezTo>
                    <a:pt x="21" y="86"/>
                    <a:pt x="18" y="94"/>
                    <a:pt x="18" y="94"/>
                  </a:cubicBezTo>
                  <a:cubicBezTo>
                    <a:pt x="19" y="172"/>
                    <a:pt x="0" y="256"/>
                    <a:pt x="90" y="274"/>
                  </a:cubicBezTo>
                  <a:cubicBezTo>
                    <a:pt x="158" y="273"/>
                    <a:pt x="228" y="286"/>
                    <a:pt x="294" y="270"/>
                  </a:cubicBezTo>
                  <a:cubicBezTo>
                    <a:pt x="310" y="266"/>
                    <a:pt x="326" y="253"/>
                    <a:pt x="336" y="240"/>
                  </a:cubicBezTo>
                  <a:cubicBezTo>
                    <a:pt x="342" y="232"/>
                    <a:pt x="352" y="216"/>
                    <a:pt x="352" y="216"/>
                  </a:cubicBezTo>
                  <a:cubicBezTo>
                    <a:pt x="370" y="127"/>
                    <a:pt x="376" y="12"/>
                    <a:pt x="272" y="0"/>
                  </a:cubicBezTo>
                  <a:cubicBezTo>
                    <a:pt x="197" y="1"/>
                    <a:pt x="181" y="1"/>
                    <a:pt x="126" y="6"/>
                  </a:cubicBezTo>
                  <a:cubicBezTo>
                    <a:pt x="124" y="11"/>
                    <a:pt x="122" y="20"/>
                    <a:pt x="122" y="20"/>
                  </a:cubicBezTo>
                </a:path>
              </a:pathLst>
            </a:custGeom>
            <a:noFill/>
            <a:ln w="19050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1358900" y="1857375"/>
              <a:ext cx="266700" cy="239713"/>
            </a:xfrm>
            <a:custGeom>
              <a:avLst/>
              <a:gdLst/>
              <a:ahLst/>
              <a:cxnLst>
                <a:cxn ang="0">
                  <a:pos x="100" y="16"/>
                </a:cxn>
                <a:cxn ang="0">
                  <a:pos x="64" y="8"/>
                </a:cxn>
                <a:cxn ang="0">
                  <a:pos x="2" y="34"/>
                </a:cxn>
                <a:cxn ang="0">
                  <a:pos x="8" y="128"/>
                </a:cxn>
                <a:cxn ang="0">
                  <a:pos x="30" y="146"/>
                </a:cxn>
                <a:cxn ang="0">
                  <a:pos x="50" y="150"/>
                </a:cxn>
                <a:cxn ang="0">
                  <a:pos x="166" y="148"/>
                </a:cxn>
                <a:cxn ang="0">
                  <a:pos x="168" y="142"/>
                </a:cxn>
                <a:cxn ang="0">
                  <a:pos x="166" y="92"/>
                </a:cxn>
                <a:cxn ang="0">
                  <a:pos x="134" y="38"/>
                </a:cxn>
                <a:cxn ang="0">
                  <a:pos x="120" y="24"/>
                </a:cxn>
                <a:cxn ang="0">
                  <a:pos x="100" y="16"/>
                </a:cxn>
              </a:cxnLst>
              <a:rect l="0" t="0" r="r" b="b"/>
              <a:pathLst>
                <a:path w="168" h="151">
                  <a:moveTo>
                    <a:pt x="100" y="16"/>
                  </a:moveTo>
                  <a:cubicBezTo>
                    <a:pt x="88" y="14"/>
                    <a:pt x="76" y="11"/>
                    <a:pt x="64" y="8"/>
                  </a:cubicBezTo>
                  <a:cubicBezTo>
                    <a:pt x="24" y="10"/>
                    <a:pt x="10" y="0"/>
                    <a:pt x="2" y="34"/>
                  </a:cubicBezTo>
                  <a:cubicBezTo>
                    <a:pt x="3" y="53"/>
                    <a:pt x="0" y="103"/>
                    <a:pt x="8" y="128"/>
                  </a:cubicBezTo>
                  <a:cubicBezTo>
                    <a:pt x="10" y="135"/>
                    <a:pt x="23" y="145"/>
                    <a:pt x="30" y="146"/>
                  </a:cubicBezTo>
                  <a:cubicBezTo>
                    <a:pt x="37" y="147"/>
                    <a:pt x="50" y="150"/>
                    <a:pt x="50" y="150"/>
                  </a:cubicBezTo>
                  <a:cubicBezTo>
                    <a:pt x="89" y="149"/>
                    <a:pt x="127" y="151"/>
                    <a:pt x="166" y="148"/>
                  </a:cubicBezTo>
                  <a:cubicBezTo>
                    <a:pt x="168" y="148"/>
                    <a:pt x="168" y="144"/>
                    <a:pt x="168" y="142"/>
                  </a:cubicBezTo>
                  <a:cubicBezTo>
                    <a:pt x="168" y="125"/>
                    <a:pt x="167" y="109"/>
                    <a:pt x="166" y="92"/>
                  </a:cubicBezTo>
                  <a:cubicBezTo>
                    <a:pt x="165" y="69"/>
                    <a:pt x="153" y="51"/>
                    <a:pt x="134" y="38"/>
                  </a:cubicBezTo>
                  <a:cubicBezTo>
                    <a:pt x="131" y="34"/>
                    <a:pt x="124" y="27"/>
                    <a:pt x="120" y="24"/>
                  </a:cubicBezTo>
                  <a:cubicBezTo>
                    <a:pt x="114" y="20"/>
                    <a:pt x="105" y="21"/>
                    <a:pt x="100" y="16"/>
                  </a:cubicBezTo>
                  <a:close/>
                </a:path>
              </a:pathLst>
            </a:custGeom>
            <a:noFill/>
            <a:ln w="19050" cmpd="sng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e 55"/>
          <p:cNvGrpSpPr>
            <a:grpSpLocks noChangeAspect="1"/>
          </p:cNvGrpSpPr>
          <p:nvPr/>
        </p:nvGrpSpPr>
        <p:grpSpPr>
          <a:xfrm>
            <a:off x="2133600" y="1981200"/>
            <a:ext cx="4800000" cy="3600000"/>
            <a:chOff x="3095625" y="4095750"/>
            <a:chExt cx="2971800" cy="2228850"/>
          </a:xfrm>
        </p:grpSpPr>
        <p:pic>
          <p:nvPicPr>
            <p:cNvPr id="53" name="Picture 13" descr="slice 10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095625" y="4095750"/>
              <a:ext cx="2971800" cy="2228850"/>
            </a:xfrm>
            <a:prstGeom prst="rect">
              <a:avLst/>
            </a:prstGeom>
            <a:noFill/>
          </p:spPr>
        </p:pic>
        <p:sp>
          <p:nvSpPr>
            <p:cNvPr id="54" name="Freeform 23"/>
            <p:cNvSpPr>
              <a:spLocks/>
            </p:cNvSpPr>
            <p:nvPr/>
          </p:nvSpPr>
          <p:spPr bwMode="auto">
            <a:xfrm>
              <a:off x="4368800" y="5127625"/>
              <a:ext cx="487363" cy="400050"/>
            </a:xfrm>
            <a:custGeom>
              <a:avLst/>
              <a:gdLst/>
              <a:ahLst/>
              <a:cxnLst>
                <a:cxn ang="0">
                  <a:pos x="138" y="10"/>
                </a:cxn>
                <a:cxn ang="0">
                  <a:pos x="100" y="20"/>
                </a:cxn>
                <a:cxn ang="0">
                  <a:pos x="70" y="30"/>
                </a:cxn>
                <a:cxn ang="0">
                  <a:pos x="58" y="38"/>
                </a:cxn>
                <a:cxn ang="0">
                  <a:pos x="42" y="52"/>
                </a:cxn>
                <a:cxn ang="0">
                  <a:pos x="20" y="76"/>
                </a:cxn>
                <a:cxn ang="0">
                  <a:pos x="4" y="106"/>
                </a:cxn>
                <a:cxn ang="0">
                  <a:pos x="0" y="118"/>
                </a:cxn>
                <a:cxn ang="0">
                  <a:pos x="10" y="236"/>
                </a:cxn>
                <a:cxn ang="0">
                  <a:pos x="26" y="268"/>
                </a:cxn>
                <a:cxn ang="0">
                  <a:pos x="44" y="274"/>
                </a:cxn>
                <a:cxn ang="0">
                  <a:pos x="262" y="272"/>
                </a:cxn>
                <a:cxn ang="0">
                  <a:pos x="292" y="256"/>
                </a:cxn>
                <a:cxn ang="0">
                  <a:pos x="312" y="220"/>
                </a:cxn>
                <a:cxn ang="0">
                  <a:pos x="272" y="48"/>
                </a:cxn>
                <a:cxn ang="0">
                  <a:pos x="208" y="2"/>
                </a:cxn>
                <a:cxn ang="0">
                  <a:pos x="136" y="6"/>
                </a:cxn>
                <a:cxn ang="0">
                  <a:pos x="126" y="16"/>
                </a:cxn>
              </a:cxnLst>
              <a:rect l="0" t="0" r="r" b="b"/>
              <a:pathLst>
                <a:path w="319" h="274">
                  <a:moveTo>
                    <a:pt x="138" y="10"/>
                  </a:moveTo>
                  <a:cubicBezTo>
                    <a:pt x="125" y="14"/>
                    <a:pt x="114" y="18"/>
                    <a:pt x="100" y="20"/>
                  </a:cubicBezTo>
                  <a:cubicBezTo>
                    <a:pt x="92" y="23"/>
                    <a:pt x="77" y="25"/>
                    <a:pt x="70" y="30"/>
                  </a:cubicBezTo>
                  <a:cubicBezTo>
                    <a:pt x="66" y="33"/>
                    <a:pt x="58" y="38"/>
                    <a:pt x="58" y="38"/>
                  </a:cubicBezTo>
                  <a:cubicBezTo>
                    <a:pt x="54" y="44"/>
                    <a:pt x="42" y="52"/>
                    <a:pt x="42" y="52"/>
                  </a:cubicBezTo>
                  <a:cubicBezTo>
                    <a:pt x="36" y="61"/>
                    <a:pt x="29" y="70"/>
                    <a:pt x="20" y="76"/>
                  </a:cubicBezTo>
                  <a:cubicBezTo>
                    <a:pt x="16" y="87"/>
                    <a:pt x="9" y="96"/>
                    <a:pt x="4" y="106"/>
                  </a:cubicBezTo>
                  <a:cubicBezTo>
                    <a:pt x="2" y="110"/>
                    <a:pt x="0" y="118"/>
                    <a:pt x="0" y="118"/>
                  </a:cubicBezTo>
                  <a:cubicBezTo>
                    <a:pt x="1" y="160"/>
                    <a:pt x="0" y="196"/>
                    <a:pt x="10" y="236"/>
                  </a:cubicBezTo>
                  <a:cubicBezTo>
                    <a:pt x="13" y="246"/>
                    <a:pt x="15" y="262"/>
                    <a:pt x="26" y="268"/>
                  </a:cubicBezTo>
                  <a:cubicBezTo>
                    <a:pt x="32" y="271"/>
                    <a:pt x="44" y="274"/>
                    <a:pt x="44" y="274"/>
                  </a:cubicBezTo>
                  <a:cubicBezTo>
                    <a:pt x="117" y="273"/>
                    <a:pt x="189" y="274"/>
                    <a:pt x="262" y="272"/>
                  </a:cubicBezTo>
                  <a:cubicBezTo>
                    <a:pt x="273" y="272"/>
                    <a:pt x="292" y="256"/>
                    <a:pt x="292" y="256"/>
                  </a:cubicBezTo>
                  <a:cubicBezTo>
                    <a:pt x="300" y="244"/>
                    <a:pt x="304" y="232"/>
                    <a:pt x="312" y="220"/>
                  </a:cubicBezTo>
                  <a:cubicBezTo>
                    <a:pt x="318" y="179"/>
                    <a:pt x="319" y="80"/>
                    <a:pt x="272" y="48"/>
                  </a:cubicBezTo>
                  <a:cubicBezTo>
                    <a:pt x="259" y="28"/>
                    <a:pt x="231" y="10"/>
                    <a:pt x="208" y="2"/>
                  </a:cubicBezTo>
                  <a:cubicBezTo>
                    <a:pt x="184" y="3"/>
                    <a:pt x="159" y="0"/>
                    <a:pt x="136" y="6"/>
                  </a:cubicBezTo>
                  <a:cubicBezTo>
                    <a:pt x="131" y="7"/>
                    <a:pt x="126" y="16"/>
                    <a:pt x="126" y="16"/>
                  </a:cubicBezTo>
                </a:path>
              </a:pathLst>
            </a:custGeom>
            <a:noFill/>
            <a:ln w="19050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55" name="Freeform 24"/>
            <p:cNvSpPr>
              <a:spLocks/>
            </p:cNvSpPr>
            <p:nvPr/>
          </p:nvSpPr>
          <p:spPr bwMode="auto">
            <a:xfrm>
              <a:off x="4489450" y="5153025"/>
              <a:ext cx="266700" cy="301625"/>
            </a:xfrm>
            <a:custGeom>
              <a:avLst/>
              <a:gdLst/>
              <a:ahLst/>
              <a:cxnLst>
                <a:cxn ang="0">
                  <a:pos x="74" y="18"/>
                </a:cxn>
                <a:cxn ang="0">
                  <a:pos x="20" y="10"/>
                </a:cxn>
                <a:cxn ang="0">
                  <a:pos x="4" y="24"/>
                </a:cxn>
                <a:cxn ang="0">
                  <a:pos x="0" y="36"/>
                </a:cxn>
                <a:cxn ang="0">
                  <a:pos x="16" y="62"/>
                </a:cxn>
                <a:cxn ang="0">
                  <a:pos x="10" y="124"/>
                </a:cxn>
                <a:cxn ang="0">
                  <a:pos x="8" y="130"/>
                </a:cxn>
                <a:cxn ang="0">
                  <a:pos x="4" y="136"/>
                </a:cxn>
                <a:cxn ang="0">
                  <a:pos x="0" y="148"/>
                </a:cxn>
                <a:cxn ang="0">
                  <a:pos x="14" y="190"/>
                </a:cxn>
                <a:cxn ang="0">
                  <a:pos x="46" y="188"/>
                </a:cxn>
                <a:cxn ang="0">
                  <a:pos x="64" y="176"/>
                </a:cxn>
                <a:cxn ang="0">
                  <a:pos x="122" y="174"/>
                </a:cxn>
                <a:cxn ang="0">
                  <a:pos x="136" y="170"/>
                </a:cxn>
                <a:cxn ang="0">
                  <a:pos x="148" y="162"/>
                </a:cxn>
                <a:cxn ang="0">
                  <a:pos x="164" y="138"/>
                </a:cxn>
                <a:cxn ang="0">
                  <a:pos x="168" y="126"/>
                </a:cxn>
                <a:cxn ang="0">
                  <a:pos x="166" y="98"/>
                </a:cxn>
                <a:cxn ang="0">
                  <a:pos x="150" y="74"/>
                </a:cxn>
                <a:cxn ang="0">
                  <a:pos x="124" y="98"/>
                </a:cxn>
                <a:cxn ang="0">
                  <a:pos x="112" y="126"/>
                </a:cxn>
                <a:cxn ang="0">
                  <a:pos x="66" y="124"/>
                </a:cxn>
                <a:cxn ang="0">
                  <a:pos x="62" y="112"/>
                </a:cxn>
                <a:cxn ang="0">
                  <a:pos x="74" y="74"/>
                </a:cxn>
                <a:cxn ang="0">
                  <a:pos x="82" y="62"/>
                </a:cxn>
                <a:cxn ang="0">
                  <a:pos x="74" y="16"/>
                </a:cxn>
                <a:cxn ang="0">
                  <a:pos x="56" y="2"/>
                </a:cxn>
              </a:cxnLst>
              <a:rect l="0" t="0" r="r" b="b"/>
              <a:pathLst>
                <a:path w="168" h="190">
                  <a:moveTo>
                    <a:pt x="74" y="18"/>
                  </a:moveTo>
                  <a:cubicBezTo>
                    <a:pt x="56" y="0"/>
                    <a:pt x="56" y="8"/>
                    <a:pt x="20" y="10"/>
                  </a:cubicBezTo>
                  <a:cubicBezTo>
                    <a:pt x="13" y="12"/>
                    <a:pt x="7" y="17"/>
                    <a:pt x="4" y="24"/>
                  </a:cubicBezTo>
                  <a:cubicBezTo>
                    <a:pt x="2" y="28"/>
                    <a:pt x="0" y="36"/>
                    <a:pt x="0" y="36"/>
                  </a:cubicBezTo>
                  <a:cubicBezTo>
                    <a:pt x="4" y="47"/>
                    <a:pt x="4" y="58"/>
                    <a:pt x="16" y="62"/>
                  </a:cubicBezTo>
                  <a:cubicBezTo>
                    <a:pt x="27" y="79"/>
                    <a:pt x="28" y="112"/>
                    <a:pt x="10" y="124"/>
                  </a:cubicBezTo>
                  <a:cubicBezTo>
                    <a:pt x="9" y="126"/>
                    <a:pt x="9" y="128"/>
                    <a:pt x="8" y="130"/>
                  </a:cubicBezTo>
                  <a:cubicBezTo>
                    <a:pt x="7" y="132"/>
                    <a:pt x="5" y="134"/>
                    <a:pt x="4" y="136"/>
                  </a:cubicBezTo>
                  <a:cubicBezTo>
                    <a:pt x="2" y="140"/>
                    <a:pt x="0" y="148"/>
                    <a:pt x="0" y="148"/>
                  </a:cubicBezTo>
                  <a:cubicBezTo>
                    <a:pt x="1" y="163"/>
                    <a:pt x="1" y="181"/>
                    <a:pt x="14" y="190"/>
                  </a:cubicBezTo>
                  <a:cubicBezTo>
                    <a:pt x="25" y="189"/>
                    <a:pt x="35" y="190"/>
                    <a:pt x="46" y="188"/>
                  </a:cubicBezTo>
                  <a:cubicBezTo>
                    <a:pt x="54" y="187"/>
                    <a:pt x="55" y="177"/>
                    <a:pt x="64" y="176"/>
                  </a:cubicBezTo>
                  <a:cubicBezTo>
                    <a:pt x="83" y="175"/>
                    <a:pt x="103" y="175"/>
                    <a:pt x="122" y="174"/>
                  </a:cubicBezTo>
                  <a:cubicBezTo>
                    <a:pt x="124" y="174"/>
                    <a:pt x="134" y="171"/>
                    <a:pt x="136" y="170"/>
                  </a:cubicBezTo>
                  <a:cubicBezTo>
                    <a:pt x="140" y="168"/>
                    <a:pt x="148" y="162"/>
                    <a:pt x="148" y="162"/>
                  </a:cubicBezTo>
                  <a:cubicBezTo>
                    <a:pt x="153" y="154"/>
                    <a:pt x="159" y="146"/>
                    <a:pt x="164" y="138"/>
                  </a:cubicBezTo>
                  <a:cubicBezTo>
                    <a:pt x="166" y="134"/>
                    <a:pt x="168" y="126"/>
                    <a:pt x="168" y="126"/>
                  </a:cubicBezTo>
                  <a:cubicBezTo>
                    <a:pt x="167" y="117"/>
                    <a:pt x="168" y="107"/>
                    <a:pt x="166" y="98"/>
                  </a:cubicBezTo>
                  <a:cubicBezTo>
                    <a:pt x="164" y="89"/>
                    <a:pt x="150" y="74"/>
                    <a:pt x="150" y="74"/>
                  </a:cubicBezTo>
                  <a:cubicBezTo>
                    <a:pt x="132" y="77"/>
                    <a:pt x="130" y="81"/>
                    <a:pt x="124" y="98"/>
                  </a:cubicBezTo>
                  <a:cubicBezTo>
                    <a:pt x="120" y="110"/>
                    <a:pt x="124" y="122"/>
                    <a:pt x="112" y="126"/>
                  </a:cubicBezTo>
                  <a:cubicBezTo>
                    <a:pt x="97" y="125"/>
                    <a:pt x="81" y="128"/>
                    <a:pt x="66" y="124"/>
                  </a:cubicBezTo>
                  <a:cubicBezTo>
                    <a:pt x="62" y="123"/>
                    <a:pt x="62" y="112"/>
                    <a:pt x="62" y="112"/>
                  </a:cubicBezTo>
                  <a:cubicBezTo>
                    <a:pt x="64" y="98"/>
                    <a:pt x="67" y="86"/>
                    <a:pt x="74" y="74"/>
                  </a:cubicBezTo>
                  <a:cubicBezTo>
                    <a:pt x="76" y="70"/>
                    <a:pt x="82" y="62"/>
                    <a:pt x="82" y="62"/>
                  </a:cubicBezTo>
                  <a:cubicBezTo>
                    <a:pt x="82" y="57"/>
                    <a:pt x="83" y="25"/>
                    <a:pt x="74" y="16"/>
                  </a:cubicBezTo>
                  <a:cubicBezTo>
                    <a:pt x="69" y="11"/>
                    <a:pt x="56" y="2"/>
                    <a:pt x="56" y="2"/>
                  </a:cubicBezTo>
                </a:path>
              </a:pathLst>
            </a:custGeom>
            <a:noFill/>
            <a:ln w="19050" cmpd="sng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60" name="Groupe 59"/>
          <p:cNvGrpSpPr>
            <a:grpSpLocks noChangeAspect="1"/>
          </p:cNvGrpSpPr>
          <p:nvPr/>
        </p:nvGrpSpPr>
        <p:grpSpPr>
          <a:xfrm>
            <a:off x="2133600" y="1981200"/>
            <a:ext cx="4800000" cy="3600000"/>
            <a:chOff x="6162675" y="4095750"/>
            <a:chExt cx="2971800" cy="2228850"/>
          </a:xfrm>
        </p:grpSpPr>
        <p:pic>
          <p:nvPicPr>
            <p:cNvPr id="57" name="Picture 14" descr="slice 11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6162675" y="4095750"/>
              <a:ext cx="2971800" cy="2228850"/>
            </a:xfrm>
            <a:prstGeom prst="rect">
              <a:avLst/>
            </a:prstGeom>
            <a:noFill/>
          </p:spPr>
        </p:pic>
        <p:sp>
          <p:nvSpPr>
            <p:cNvPr id="58" name="Freeform 25"/>
            <p:cNvSpPr>
              <a:spLocks/>
            </p:cNvSpPr>
            <p:nvPr/>
          </p:nvSpPr>
          <p:spPr bwMode="auto">
            <a:xfrm>
              <a:off x="7467600" y="5146675"/>
              <a:ext cx="430213" cy="342900"/>
            </a:xfrm>
            <a:custGeom>
              <a:avLst/>
              <a:gdLst/>
              <a:ahLst/>
              <a:cxnLst>
                <a:cxn ang="0">
                  <a:pos x="138" y="10"/>
                </a:cxn>
                <a:cxn ang="0">
                  <a:pos x="100" y="20"/>
                </a:cxn>
                <a:cxn ang="0">
                  <a:pos x="70" y="30"/>
                </a:cxn>
                <a:cxn ang="0">
                  <a:pos x="58" y="38"/>
                </a:cxn>
                <a:cxn ang="0">
                  <a:pos x="42" y="52"/>
                </a:cxn>
                <a:cxn ang="0">
                  <a:pos x="20" y="76"/>
                </a:cxn>
                <a:cxn ang="0">
                  <a:pos x="4" y="106"/>
                </a:cxn>
                <a:cxn ang="0">
                  <a:pos x="0" y="118"/>
                </a:cxn>
                <a:cxn ang="0">
                  <a:pos x="10" y="236"/>
                </a:cxn>
                <a:cxn ang="0">
                  <a:pos x="26" y="268"/>
                </a:cxn>
                <a:cxn ang="0">
                  <a:pos x="44" y="274"/>
                </a:cxn>
                <a:cxn ang="0">
                  <a:pos x="262" y="272"/>
                </a:cxn>
                <a:cxn ang="0">
                  <a:pos x="292" y="256"/>
                </a:cxn>
                <a:cxn ang="0">
                  <a:pos x="312" y="220"/>
                </a:cxn>
                <a:cxn ang="0">
                  <a:pos x="272" y="48"/>
                </a:cxn>
                <a:cxn ang="0">
                  <a:pos x="208" y="2"/>
                </a:cxn>
                <a:cxn ang="0">
                  <a:pos x="136" y="6"/>
                </a:cxn>
                <a:cxn ang="0">
                  <a:pos x="126" y="16"/>
                </a:cxn>
              </a:cxnLst>
              <a:rect l="0" t="0" r="r" b="b"/>
              <a:pathLst>
                <a:path w="319" h="274">
                  <a:moveTo>
                    <a:pt x="138" y="10"/>
                  </a:moveTo>
                  <a:cubicBezTo>
                    <a:pt x="125" y="14"/>
                    <a:pt x="114" y="18"/>
                    <a:pt x="100" y="20"/>
                  </a:cubicBezTo>
                  <a:cubicBezTo>
                    <a:pt x="92" y="23"/>
                    <a:pt x="77" y="25"/>
                    <a:pt x="70" y="30"/>
                  </a:cubicBezTo>
                  <a:cubicBezTo>
                    <a:pt x="66" y="33"/>
                    <a:pt x="58" y="38"/>
                    <a:pt x="58" y="38"/>
                  </a:cubicBezTo>
                  <a:cubicBezTo>
                    <a:pt x="54" y="44"/>
                    <a:pt x="42" y="52"/>
                    <a:pt x="42" y="52"/>
                  </a:cubicBezTo>
                  <a:cubicBezTo>
                    <a:pt x="36" y="61"/>
                    <a:pt x="29" y="70"/>
                    <a:pt x="20" y="76"/>
                  </a:cubicBezTo>
                  <a:cubicBezTo>
                    <a:pt x="16" y="87"/>
                    <a:pt x="9" y="96"/>
                    <a:pt x="4" y="106"/>
                  </a:cubicBezTo>
                  <a:cubicBezTo>
                    <a:pt x="2" y="110"/>
                    <a:pt x="0" y="118"/>
                    <a:pt x="0" y="118"/>
                  </a:cubicBezTo>
                  <a:cubicBezTo>
                    <a:pt x="1" y="160"/>
                    <a:pt x="0" y="196"/>
                    <a:pt x="10" y="236"/>
                  </a:cubicBezTo>
                  <a:cubicBezTo>
                    <a:pt x="13" y="246"/>
                    <a:pt x="15" y="262"/>
                    <a:pt x="26" y="268"/>
                  </a:cubicBezTo>
                  <a:cubicBezTo>
                    <a:pt x="32" y="271"/>
                    <a:pt x="44" y="274"/>
                    <a:pt x="44" y="274"/>
                  </a:cubicBezTo>
                  <a:cubicBezTo>
                    <a:pt x="117" y="273"/>
                    <a:pt x="189" y="274"/>
                    <a:pt x="262" y="272"/>
                  </a:cubicBezTo>
                  <a:cubicBezTo>
                    <a:pt x="273" y="272"/>
                    <a:pt x="292" y="256"/>
                    <a:pt x="292" y="256"/>
                  </a:cubicBezTo>
                  <a:cubicBezTo>
                    <a:pt x="300" y="244"/>
                    <a:pt x="304" y="232"/>
                    <a:pt x="312" y="220"/>
                  </a:cubicBezTo>
                  <a:cubicBezTo>
                    <a:pt x="318" y="179"/>
                    <a:pt x="319" y="80"/>
                    <a:pt x="272" y="48"/>
                  </a:cubicBezTo>
                  <a:cubicBezTo>
                    <a:pt x="259" y="28"/>
                    <a:pt x="231" y="10"/>
                    <a:pt x="208" y="2"/>
                  </a:cubicBezTo>
                  <a:cubicBezTo>
                    <a:pt x="184" y="3"/>
                    <a:pt x="159" y="0"/>
                    <a:pt x="136" y="6"/>
                  </a:cubicBezTo>
                  <a:cubicBezTo>
                    <a:pt x="131" y="7"/>
                    <a:pt x="126" y="16"/>
                    <a:pt x="126" y="16"/>
                  </a:cubicBezTo>
                </a:path>
              </a:pathLst>
            </a:custGeom>
            <a:noFill/>
            <a:ln w="19050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59" name="Freeform 26"/>
            <p:cNvSpPr>
              <a:spLocks/>
            </p:cNvSpPr>
            <p:nvPr/>
          </p:nvSpPr>
          <p:spPr bwMode="auto">
            <a:xfrm>
              <a:off x="7567613" y="5165725"/>
              <a:ext cx="238125" cy="300038"/>
            </a:xfrm>
            <a:custGeom>
              <a:avLst/>
              <a:gdLst/>
              <a:ahLst/>
              <a:cxnLst>
                <a:cxn ang="0">
                  <a:pos x="59" y="6"/>
                </a:cxn>
                <a:cxn ang="0">
                  <a:pos x="3" y="28"/>
                </a:cxn>
                <a:cxn ang="0">
                  <a:pos x="15" y="64"/>
                </a:cxn>
                <a:cxn ang="0">
                  <a:pos x="21" y="130"/>
                </a:cxn>
                <a:cxn ang="0">
                  <a:pos x="31" y="170"/>
                </a:cxn>
                <a:cxn ang="0">
                  <a:pos x="47" y="182"/>
                </a:cxn>
                <a:cxn ang="0">
                  <a:pos x="119" y="174"/>
                </a:cxn>
                <a:cxn ang="0">
                  <a:pos x="137" y="132"/>
                </a:cxn>
                <a:cxn ang="0">
                  <a:pos x="139" y="126"/>
                </a:cxn>
                <a:cxn ang="0">
                  <a:pos x="143" y="120"/>
                </a:cxn>
                <a:cxn ang="0">
                  <a:pos x="147" y="108"/>
                </a:cxn>
                <a:cxn ang="0">
                  <a:pos x="137" y="70"/>
                </a:cxn>
                <a:cxn ang="0">
                  <a:pos x="109" y="150"/>
                </a:cxn>
                <a:cxn ang="0">
                  <a:pos x="91" y="128"/>
                </a:cxn>
                <a:cxn ang="0">
                  <a:pos x="79" y="116"/>
                </a:cxn>
                <a:cxn ang="0">
                  <a:pos x="77" y="110"/>
                </a:cxn>
                <a:cxn ang="0">
                  <a:pos x="71" y="108"/>
                </a:cxn>
                <a:cxn ang="0">
                  <a:pos x="67" y="96"/>
                </a:cxn>
                <a:cxn ang="0">
                  <a:pos x="67" y="18"/>
                </a:cxn>
                <a:cxn ang="0">
                  <a:pos x="59" y="6"/>
                </a:cxn>
              </a:cxnLst>
              <a:rect l="0" t="0" r="r" b="b"/>
              <a:pathLst>
                <a:path w="150" h="189">
                  <a:moveTo>
                    <a:pt x="59" y="6"/>
                  </a:moveTo>
                  <a:cubicBezTo>
                    <a:pt x="29" y="7"/>
                    <a:pt x="12" y="0"/>
                    <a:pt x="3" y="28"/>
                  </a:cubicBezTo>
                  <a:cubicBezTo>
                    <a:pt x="5" y="48"/>
                    <a:pt x="0" y="54"/>
                    <a:pt x="15" y="64"/>
                  </a:cubicBezTo>
                  <a:cubicBezTo>
                    <a:pt x="25" y="94"/>
                    <a:pt x="18" y="70"/>
                    <a:pt x="21" y="130"/>
                  </a:cubicBezTo>
                  <a:cubicBezTo>
                    <a:pt x="22" y="148"/>
                    <a:pt x="17" y="161"/>
                    <a:pt x="31" y="170"/>
                  </a:cubicBezTo>
                  <a:cubicBezTo>
                    <a:pt x="36" y="177"/>
                    <a:pt x="40" y="177"/>
                    <a:pt x="47" y="182"/>
                  </a:cubicBezTo>
                  <a:cubicBezTo>
                    <a:pt x="78" y="181"/>
                    <a:pt x="97" y="189"/>
                    <a:pt x="119" y="174"/>
                  </a:cubicBezTo>
                  <a:cubicBezTo>
                    <a:pt x="124" y="160"/>
                    <a:pt x="126" y="143"/>
                    <a:pt x="137" y="132"/>
                  </a:cubicBezTo>
                  <a:cubicBezTo>
                    <a:pt x="138" y="130"/>
                    <a:pt x="138" y="128"/>
                    <a:pt x="139" y="126"/>
                  </a:cubicBezTo>
                  <a:cubicBezTo>
                    <a:pt x="140" y="124"/>
                    <a:pt x="142" y="122"/>
                    <a:pt x="143" y="120"/>
                  </a:cubicBezTo>
                  <a:cubicBezTo>
                    <a:pt x="145" y="116"/>
                    <a:pt x="147" y="108"/>
                    <a:pt x="147" y="108"/>
                  </a:cubicBezTo>
                  <a:cubicBezTo>
                    <a:pt x="146" y="91"/>
                    <a:pt x="150" y="79"/>
                    <a:pt x="137" y="70"/>
                  </a:cubicBezTo>
                  <a:cubicBezTo>
                    <a:pt x="111" y="79"/>
                    <a:pt x="121" y="132"/>
                    <a:pt x="109" y="150"/>
                  </a:cubicBezTo>
                  <a:cubicBezTo>
                    <a:pt x="99" y="143"/>
                    <a:pt x="98" y="136"/>
                    <a:pt x="91" y="128"/>
                  </a:cubicBezTo>
                  <a:cubicBezTo>
                    <a:pt x="88" y="124"/>
                    <a:pt x="79" y="116"/>
                    <a:pt x="79" y="116"/>
                  </a:cubicBezTo>
                  <a:cubicBezTo>
                    <a:pt x="78" y="114"/>
                    <a:pt x="78" y="111"/>
                    <a:pt x="77" y="110"/>
                  </a:cubicBezTo>
                  <a:cubicBezTo>
                    <a:pt x="76" y="109"/>
                    <a:pt x="72" y="110"/>
                    <a:pt x="71" y="108"/>
                  </a:cubicBezTo>
                  <a:cubicBezTo>
                    <a:pt x="69" y="105"/>
                    <a:pt x="67" y="96"/>
                    <a:pt x="67" y="96"/>
                  </a:cubicBezTo>
                  <a:cubicBezTo>
                    <a:pt x="68" y="68"/>
                    <a:pt x="71" y="46"/>
                    <a:pt x="67" y="18"/>
                  </a:cubicBezTo>
                  <a:cubicBezTo>
                    <a:pt x="66" y="8"/>
                    <a:pt x="54" y="15"/>
                    <a:pt x="59" y="6"/>
                  </a:cubicBezTo>
                  <a:close/>
                </a:path>
              </a:pathLst>
            </a:custGeom>
            <a:noFill/>
            <a:ln w="19050" cmpd="sng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0" name="Groupe 39"/>
          <p:cNvGrpSpPr>
            <a:grpSpLocks noChangeAspect="1"/>
          </p:cNvGrpSpPr>
          <p:nvPr/>
        </p:nvGrpSpPr>
        <p:grpSpPr>
          <a:xfrm>
            <a:off x="2133600" y="1981200"/>
            <a:ext cx="4800000" cy="3600000"/>
            <a:chOff x="28575" y="733425"/>
            <a:chExt cx="2971800" cy="2228850"/>
          </a:xfrm>
        </p:grpSpPr>
        <p:pic>
          <p:nvPicPr>
            <p:cNvPr id="37" name="Picture 9" descr="slice 6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28575" y="733425"/>
              <a:ext cx="2971800" cy="2228850"/>
            </a:xfrm>
            <a:prstGeom prst="rect">
              <a:avLst/>
            </a:prstGeom>
            <a:noFill/>
          </p:spPr>
        </p:pic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1238250" y="1720850"/>
              <a:ext cx="596900" cy="454025"/>
            </a:xfrm>
            <a:custGeom>
              <a:avLst/>
              <a:gdLst/>
              <a:ahLst/>
              <a:cxnLst>
                <a:cxn ang="0">
                  <a:pos x="132" y="14"/>
                </a:cxn>
                <a:cxn ang="0">
                  <a:pos x="90" y="22"/>
                </a:cxn>
                <a:cxn ang="0">
                  <a:pos x="70" y="28"/>
                </a:cxn>
                <a:cxn ang="0">
                  <a:pos x="64" y="30"/>
                </a:cxn>
                <a:cxn ang="0">
                  <a:pos x="42" y="52"/>
                </a:cxn>
                <a:cxn ang="0">
                  <a:pos x="22" y="82"/>
                </a:cxn>
                <a:cxn ang="0">
                  <a:pos x="18" y="94"/>
                </a:cxn>
                <a:cxn ang="0">
                  <a:pos x="90" y="274"/>
                </a:cxn>
                <a:cxn ang="0">
                  <a:pos x="294" y="270"/>
                </a:cxn>
                <a:cxn ang="0">
                  <a:pos x="336" y="240"/>
                </a:cxn>
                <a:cxn ang="0">
                  <a:pos x="352" y="216"/>
                </a:cxn>
                <a:cxn ang="0">
                  <a:pos x="272" y="0"/>
                </a:cxn>
                <a:cxn ang="0">
                  <a:pos x="126" y="6"/>
                </a:cxn>
                <a:cxn ang="0">
                  <a:pos x="122" y="20"/>
                </a:cxn>
              </a:cxnLst>
              <a:rect l="0" t="0" r="r" b="b"/>
              <a:pathLst>
                <a:path w="376" h="286">
                  <a:moveTo>
                    <a:pt x="132" y="14"/>
                  </a:moveTo>
                  <a:cubicBezTo>
                    <a:pt x="114" y="20"/>
                    <a:pt x="111" y="20"/>
                    <a:pt x="90" y="22"/>
                  </a:cubicBezTo>
                  <a:cubicBezTo>
                    <a:pt x="78" y="25"/>
                    <a:pt x="85" y="23"/>
                    <a:pt x="70" y="28"/>
                  </a:cubicBezTo>
                  <a:cubicBezTo>
                    <a:pt x="68" y="29"/>
                    <a:pt x="64" y="30"/>
                    <a:pt x="64" y="30"/>
                  </a:cubicBezTo>
                  <a:cubicBezTo>
                    <a:pt x="57" y="37"/>
                    <a:pt x="50" y="47"/>
                    <a:pt x="42" y="52"/>
                  </a:cubicBezTo>
                  <a:cubicBezTo>
                    <a:pt x="37" y="60"/>
                    <a:pt x="25" y="73"/>
                    <a:pt x="22" y="82"/>
                  </a:cubicBezTo>
                  <a:cubicBezTo>
                    <a:pt x="21" y="86"/>
                    <a:pt x="18" y="94"/>
                    <a:pt x="18" y="94"/>
                  </a:cubicBezTo>
                  <a:cubicBezTo>
                    <a:pt x="19" y="172"/>
                    <a:pt x="0" y="256"/>
                    <a:pt x="90" y="274"/>
                  </a:cubicBezTo>
                  <a:cubicBezTo>
                    <a:pt x="158" y="273"/>
                    <a:pt x="228" y="286"/>
                    <a:pt x="294" y="270"/>
                  </a:cubicBezTo>
                  <a:cubicBezTo>
                    <a:pt x="310" y="266"/>
                    <a:pt x="326" y="253"/>
                    <a:pt x="336" y="240"/>
                  </a:cubicBezTo>
                  <a:cubicBezTo>
                    <a:pt x="342" y="232"/>
                    <a:pt x="352" y="216"/>
                    <a:pt x="352" y="216"/>
                  </a:cubicBezTo>
                  <a:cubicBezTo>
                    <a:pt x="370" y="127"/>
                    <a:pt x="376" y="12"/>
                    <a:pt x="272" y="0"/>
                  </a:cubicBezTo>
                  <a:cubicBezTo>
                    <a:pt x="197" y="1"/>
                    <a:pt x="181" y="1"/>
                    <a:pt x="126" y="6"/>
                  </a:cubicBezTo>
                  <a:cubicBezTo>
                    <a:pt x="124" y="11"/>
                    <a:pt x="122" y="20"/>
                    <a:pt x="122" y="20"/>
                  </a:cubicBezTo>
                </a:path>
              </a:pathLst>
            </a:custGeom>
            <a:noFill/>
            <a:ln w="19050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1358900" y="1857375"/>
              <a:ext cx="266700" cy="239713"/>
            </a:xfrm>
            <a:custGeom>
              <a:avLst/>
              <a:gdLst/>
              <a:ahLst/>
              <a:cxnLst>
                <a:cxn ang="0">
                  <a:pos x="100" y="16"/>
                </a:cxn>
                <a:cxn ang="0">
                  <a:pos x="64" y="8"/>
                </a:cxn>
                <a:cxn ang="0">
                  <a:pos x="2" y="34"/>
                </a:cxn>
                <a:cxn ang="0">
                  <a:pos x="8" y="128"/>
                </a:cxn>
                <a:cxn ang="0">
                  <a:pos x="30" y="146"/>
                </a:cxn>
                <a:cxn ang="0">
                  <a:pos x="50" y="150"/>
                </a:cxn>
                <a:cxn ang="0">
                  <a:pos x="166" y="148"/>
                </a:cxn>
                <a:cxn ang="0">
                  <a:pos x="168" y="142"/>
                </a:cxn>
                <a:cxn ang="0">
                  <a:pos x="166" y="92"/>
                </a:cxn>
                <a:cxn ang="0">
                  <a:pos x="134" y="38"/>
                </a:cxn>
                <a:cxn ang="0">
                  <a:pos x="120" y="24"/>
                </a:cxn>
                <a:cxn ang="0">
                  <a:pos x="100" y="16"/>
                </a:cxn>
              </a:cxnLst>
              <a:rect l="0" t="0" r="r" b="b"/>
              <a:pathLst>
                <a:path w="168" h="151">
                  <a:moveTo>
                    <a:pt x="100" y="16"/>
                  </a:moveTo>
                  <a:cubicBezTo>
                    <a:pt x="88" y="14"/>
                    <a:pt x="76" y="11"/>
                    <a:pt x="64" y="8"/>
                  </a:cubicBezTo>
                  <a:cubicBezTo>
                    <a:pt x="24" y="10"/>
                    <a:pt x="10" y="0"/>
                    <a:pt x="2" y="34"/>
                  </a:cubicBezTo>
                  <a:cubicBezTo>
                    <a:pt x="3" y="53"/>
                    <a:pt x="0" y="103"/>
                    <a:pt x="8" y="128"/>
                  </a:cubicBezTo>
                  <a:cubicBezTo>
                    <a:pt x="10" y="135"/>
                    <a:pt x="23" y="145"/>
                    <a:pt x="30" y="146"/>
                  </a:cubicBezTo>
                  <a:cubicBezTo>
                    <a:pt x="37" y="147"/>
                    <a:pt x="50" y="150"/>
                    <a:pt x="50" y="150"/>
                  </a:cubicBezTo>
                  <a:cubicBezTo>
                    <a:pt x="89" y="149"/>
                    <a:pt x="127" y="151"/>
                    <a:pt x="166" y="148"/>
                  </a:cubicBezTo>
                  <a:cubicBezTo>
                    <a:pt x="168" y="148"/>
                    <a:pt x="168" y="144"/>
                    <a:pt x="168" y="142"/>
                  </a:cubicBezTo>
                  <a:cubicBezTo>
                    <a:pt x="168" y="125"/>
                    <a:pt x="167" y="109"/>
                    <a:pt x="166" y="92"/>
                  </a:cubicBezTo>
                  <a:cubicBezTo>
                    <a:pt x="165" y="69"/>
                    <a:pt x="153" y="51"/>
                    <a:pt x="134" y="38"/>
                  </a:cubicBezTo>
                  <a:cubicBezTo>
                    <a:pt x="131" y="34"/>
                    <a:pt x="124" y="27"/>
                    <a:pt x="120" y="24"/>
                  </a:cubicBezTo>
                  <a:cubicBezTo>
                    <a:pt x="114" y="20"/>
                    <a:pt x="105" y="21"/>
                    <a:pt x="100" y="16"/>
                  </a:cubicBezTo>
                  <a:close/>
                </a:path>
              </a:pathLst>
            </a:custGeom>
            <a:noFill/>
            <a:ln w="19050" cmpd="sng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4" name="Groupe 43"/>
          <p:cNvGrpSpPr>
            <a:grpSpLocks noChangeAspect="1"/>
          </p:cNvGrpSpPr>
          <p:nvPr/>
        </p:nvGrpSpPr>
        <p:grpSpPr>
          <a:xfrm>
            <a:off x="2133600" y="1981200"/>
            <a:ext cx="4800000" cy="3600000"/>
            <a:chOff x="3095625" y="733425"/>
            <a:chExt cx="2971800" cy="2228850"/>
          </a:xfrm>
        </p:grpSpPr>
        <p:pic>
          <p:nvPicPr>
            <p:cNvPr id="41" name="Picture 10" descr="slice 7"/>
            <p:cNvPicPr>
              <a:picLocks noChangeAspect="1" noChangeArrowheads="1"/>
            </p:cNvPicPr>
            <p:nvPr/>
          </p:nvPicPr>
          <p:blipFill>
            <a:blip r:embed="rId5" cstate="print"/>
            <a:stretch>
              <a:fillRect/>
            </a:stretch>
          </p:blipFill>
          <p:spPr bwMode="auto">
            <a:xfrm>
              <a:off x="3095625" y="733425"/>
              <a:ext cx="2971800" cy="2228850"/>
            </a:xfrm>
            <a:prstGeom prst="rect">
              <a:avLst/>
            </a:prstGeom>
            <a:noFill/>
          </p:spPr>
        </p:pic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4311650" y="1768475"/>
              <a:ext cx="574675" cy="409575"/>
            </a:xfrm>
            <a:custGeom>
              <a:avLst/>
              <a:gdLst/>
              <a:ahLst/>
              <a:cxnLst>
                <a:cxn ang="0">
                  <a:pos x="132" y="14"/>
                </a:cxn>
                <a:cxn ang="0">
                  <a:pos x="90" y="22"/>
                </a:cxn>
                <a:cxn ang="0">
                  <a:pos x="70" y="28"/>
                </a:cxn>
                <a:cxn ang="0">
                  <a:pos x="64" y="30"/>
                </a:cxn>
                <a:cxn ang="0">
                  <a:pos x="42" y="52"/>
                </a:cxn>
                <a:cxn ang="0">
                  <a:pos x="22" y="82"/>
                </a:cxn>
                <a:cxn ang="0">
                  <a:pos x="18" y="94"/>
                </a:cxn>
                <a:cxn ang="0">
                  <a:pos x="90" y="274"/>
                </a:cxn>
                <a:cxn ang="0">
                  <a:pos x="294" y="270"/>
                </a:cxn>
                <a:cxn ang="0">
                  <a:pos x="336" y="240"/>
                </a:cxn>
                <a:cxn ang="0">
                  <a:pos x="352" y="216"/>
                </a:cxn>
                <a:cxn ang="0">
                  <a:pos x="272" y="0"/>
                </a:cxn>
                <a:cxn ang="0">
                  <a:pos x="126" y="6"/>
                </a:cxn>
                <a:cxn ang="0">
                  <a:pos x="122" y="20"/>
                </a:cxn>
              </a:cxnLst>
              <a:rect l="0" t="0" r="r" b="b"/>
              <a:pathLst>
                <a:path w="376" h="286">
                  <a:moveTo>
                    <a:pt x="132" y="14"/>
                  </a:moveTo>
                  <a:cubicBezTo>
                    <a:pt x="114" y="20"/>
                    <a:pt x="111" y="20"/>
                    <a:pt x="90" y="22"/>
                  </a:cubicBezTo>
                  <a:cubicBezTo>
                    <a:pt x="78" y="25"/>
                    <a:pt x="85" y="23"/>
                    <a:pt x="70" y="28"/>
                  </a:cubicBezTo>
                  <a:cubicBezTo>
                    <a:pt x="68" y="29"/>
                    <a:pt x="64" y="30"/>
                    <a:pt x="64" y="30"/>
                  </a:cubicBezTo>
                  <a:cubicBezTo>
                    <a:pt x="57" y="37"/>
                    <a:pt x="50" y="47"/>
                    <a:pt x="42" y="52"/>
                  </a:cubicBezTo>
                  <a:cubicBezTo>
                    <a:pt x="37" y="60"/>
                    <a:pt x="25" y="73"/>
                    <a:pt x="22" y="82"/>
                  </a:cubicBezTo>
                  <a:cubicBezTo>
                    <a:pt x="21" y="86"/>
                    <a:pt x="18" y="94"/>
                    <a:pt x="18" y="94"/>
                  </a:cubicBezTo>
                  <a:cubicBezTo>
                    <a:pt x="19" y="172"/>
                    <a:pt x="0" y="256"/>
                    <a:pt x="90" y="274"/>
                  </a:cubicBezTo>
                  <a:cubicBezTo>
                    <a:pt x="158" y="273"/>
                    <a:pt x="228" y="286"/>
                    <a:pt x="294" y="270"/>
                  </a:cubicBezTo>
                  <a:cubicBezTo>
                    <a:pt x="310" y="266"/>
                    <a:pt x="326" y="253"/>
                    <a:pt x="336" y="240"/>
                  </a:cubicBezTo>
                  <a:cubicBezTo>
                    <a:pt x="342" y="232"/>
                    <a:pt x="352" y="216"/>
                    <a:pt x="352" y="216"/>
                  </a:cubicBezTo>
                  <a:cubicBezTo>
                    <a:pt x="370" y="127"/>
                    <a:pt x="376" y="12"/>
                    <a:pt x="272" y="0"/>
                  </a:cubicBezTo>
                  <a:cubicBezTo>
                    <a:pt x="197" y="1"/>
                    <a:pt x="181" y="1"/>
                    <a:pt x="126" y="6"/>
                  </a:cubicBezTo>
                  <a:cubicBezTo>
                    <a:pt x="124" y="11"/>
                    <a:pt x="122" y="20"/>
                    <a:pt x="122" y="20"/>
                  </a:cubicBezTo>
                </a:path>
              </a:pathLst>
            </a:custGeom>
            <a:noFill/>
            <a:ln w="19050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4418013" y="1822450"/>
              <a:ext cx="388937" cy="298450"/>
            </a:xfrm>
            <a:custGeom>
              <a:avLst/>
              <a:gdLst/>
              <a:ahLst/>
              <a:cxnLst>
                <a:cxn ang="0">
                  <a:pos x="53" y="32"/>
                </a:cxn>
                <a:cxn ang="0">
                  <a:pos x="35" y="24"/>
                </a:cxn>
                <a:cxn ang="0">
                  <a:pos x="1" y="46"/>
                </a:cxn>
                <a:cxn ang="0">
                  <a:pos x="21" y="108"/>
                </a:cxn>
                <a:cxn ang="0">
                  <a:pos x="37" y="122"/>
                </a:cxn>
                <a:cxn ang="0">
                  <a:pos x="97" y="176"/>
                </a:cxn>
                <a:cxn ang="0">
                  <a:pos x="161" y="164"/>
                </a:cxn>
                <a:cxn ang="0">
                  <a:pos x="195" y="110"/>
                </a:cxn>
                <a:cxn ang="0">
                  <a:pos x="219" y="92"/>
                </a:cxn>
                <a:cxn ang="0">
                  <a:pos x="225" y="88"/>
                </a:cxn>
                <a:cxn ang="0">
                  <a:pos x="239" y="60"/>
                </a:cxn>
                <a:cxn ang="0">
                  <a:pos x="245" y="42"/>
                </a:cxn>
                <a:cxn ang="0">
                  <a:pos x="215" y="0"/>
                </a:cxn>
                <a:cxn ang="0">
                  <a:pos x="197" y="6"/>
                </a:cxn>
                <a:cxn ang="0">
                  <a:pos x="171" y="52"/>
                </a:cxn>
                <a:cxn ang="0">
                  <a:pos x="145" y="80"/>
                </a:cxn>
                <a:cxn ang="0">
                  <a:pos x="129" y="96"/>
                </a:cxn>
                <a:cxn ang="0">
                  <a:pos x="85" y="80"/>
                </a:cxn>
                <a:cxn ang="0">
                  <a:pos x="65" y="58"/>
                </a:cxn>
                <a:cxn ang="0">
                  <a:pos x="53" y="32"/>
                </a:cxn>
              </a:cxnLst>
              <a:rect l="0" t="0" r="r" b="b"/>
              <a:pathLst>
                <a:path w="245" h="188">
                  <a:moveTo>
                    <a:pt x="53" y="32"/>
                  </a:moveTo>
                  <a:cubicBezTo>
                    <a:pt x="39" y="27"/>
                    <a:pt x="45" y="30"/>
                    <a:pt x="35" y="24"/>
                  </a:cubicBezTo>
                  <a:cubicBezTo>
                    <a:pt x="15" y="26"/>
                    <a:pt x="7" y="27"/>
                    <a:pt x="1" y="46"/>
                  </a:cubicBezTo>
                  <a:cubicBezTo>
                    <a:pt x="3" y="70"/>
                    <a:pt x="0" y="94"/>
                    <a:pt x="21" y="108"/>
                  </a:cubicBezTo>
                  <a:cubicBezTo>
                    <a:pt x="25" y="114"/>
                    <a:pt x="37" y="122"/>
                    <a:pt x="37" y="122"/>
                  </a:cubicBezTo>
                  <a:cubicBezTo>
                    <a:pt x="43" y="141"/>
                    <a:pt x="77" y="169"/>
                    <a:pt x="97" y="176"/>
                  </a:cubicBezTo>
                  <a:cubicBezTo>
                    <a:pt x="114" y="175"/>
                    <a:pt x="153" y="188"/>
                    <a:pt x="161" y="164"/>
                  </a:cubicBezTo>
                  <a:cubicBezTo>
                    <a:pt x="166" y="125"/>
                    <a:pt x="165" y="130"/>
                    <a:pt x="195" y="110"/>
                  </a:cubicBezTo>
                  <a:cubicBezTo>
                    <a:pt x="203" y="104"/>
                    <a:pt x="210" y="98"/>
                    <a:pt x="219" y="92"/>
                  </a:cubicBezTo>
                  <a:cubicBezTo>
                    <a:pt x="221" y="91"/>
                    <a:pt x="225" y="88"/>
                    <a:pt x="225" y="88"/>
                  </a:cubicBezTo>
                  <a:cubicBezTo>
                    <a:pt x="232" y="77"/>
                    <a:pt x="235" y="73"/>
                    <a:pt x="239" y="60"/>
                  </a:cubicBezTo>
                  <a:cubicBezTo>
                    <a:pt x="241" y="54"/>
                    <a:pt x="245" y="42"/>
                    <a:pt x="245" y="42"/>
                  </a:cubicBezTo>
                  <a:cubicBezTo>
                    <a:pt x="243" y="18"/>
                    <a:pt x="238" y="8"/>
                    <a:pt x="215" y="0"/>
                  </a:cubicBezTo>
                  <a:cubicBezTo>
                    <a:pt x="207" y="1"/>
                    <a:pt x="203" y="0"/>
                    <a:pt x="197" y="6"/>
                  </a:cubicBezTo>
                  <a:cubicBezTo>
                    <a:pt x="184" y="19"/>
                    <a:pt x="191" y="45"/>
                    <a:pt x="171" y="52"/>
                  </a:cubicBezTo>
                  <a:cubicBezTo>
                    <a:pt x="162" y="61"/>
                    <a:pt x="155" y="73"/>
                    <a:pt x="145" y="80"/>
                  </a:cubicBezTo>
                  <a:cubicBezTo>
                    <a:pt x="140" y="87"/>
                    <a:pt x="136" y="91"/>
                    <a:pt x="129" y="96"/>
                  </a:cubicBezTo>
                  <a:cubicBezTo>
                    <a:pt x="93" y="93"/>
                    <a:pt x="106" y="94"/>
                    <a:pt x="85" y="80"/>
                  </a:cubicBezTo>
                  <a:cubicBezTo>
                    <a:pt x="80" y="72"/>
                    <a:pt x="73" y="63"/>
                    <a:pt x="65" y="58"/>
                  </a:cubicBezTo>
                  <a:cubicBezTo>
                    <a:pt x="63" y="55"/>
                    <a:pt x="47" y="38"/>
                    <a:pt x="53" y="32"/>
                  </a:cubicBezTo>
                  <a:close/>
                </a:path>
              </a:pathLst>
            </a:custGeom>
            <a:noFill/>
            <a:ln w="19050" cmpd="sng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8" name="Groupe 47"/>
          <p:cNvGrpSpPr>
            <a:grpSpLocks noChangeAspect="1"/>
          </p:cNvGrpSpPr>
          <p:nvPr/>
        </p:nvGrpSpPr>
        <p:grpSpPr>
          <a:xfrm>
            <a:off x="2133600" y="1981200"/>
            <a:ext cx="4800000" cy="3600000"/>
            <a:chOff x="6162675" y="733425"/>
            <a:chExt cx="2971800" cy="2228850"/>
          </a:xfrm>
        </p:grpSpPr>
        <p:pic>
          <p:nvPicPr>
            <p:cNvPr id="45" name="Picture 11" descr="slice 8"/>
            <p:cNvPicPr>
              <a:picLocks noChangeAspect="1" noChangeArrowheads="1"/>
            </p:cNvPicPr>
            <p:nvPr/>
          </p:nvPicPr>
          <p:blipFill>
            <a:blip r:embed="rId6" cstate="print"/>
            <a:stretch>
              <a:fillRect/>
            </a:stretch>
          </p:blipFill>
          <p:spPr bwMode="auto">
            <a:xfrm>
              <a:off x="6162675" y="733425"/>
              <a:ext cx="2971800" cy="2228850"/>
            </a:xfrm>
            <a:prstGeom prst="rect">
              <a:avLst/>
            </a:prstGeom>
            <a:noFill/>
          </p:spPr>
        </p:pic>
        <p:sp>
          <p:nvSpPr>
            <p:cNvPr id="46" name="Freeform 19"/>
            <p:cNvSpPr>
              <a:spLocks/>
            </p:cNvSpPr>
            <p:nvPr/>
          </p:nvSpPr>
          <p:spPr bwMode="auto">
            <a:xfrm>
              <a:off x="7429500" y="1749425"/>
              <a:ext cx="530225" cy="433388"/>
            </a:xfrm>
            <a:custGeom>
              <a:avLst/>
              <a:gdLst/>
              <a:ahLst/>
              <a:cxnLst>
                <a:cxn ang="0">
                  <a:pos x="108" y="6"/>
                </a:cxn>
                <a:cxn ang="0">
                  <a:pos x="56" y="16"/>
                </a:cxn>
                <a:cxn ang="0">
                  <a:pos x="38" y="26"/>
                </a:cxn>
                <a:cxn ang="0">
                  <a:pos x="0" y="96"/>
                </a:cxn>
                <a:cxn ang="0">
                  <a:pos x="2" y="242"/>
                </a:cxn>
                <a:cxn ang="0">
                  <a:pos x="12" y="260"/>
                </a:cxn>
                <a:cxn ang="0">
                  <a:pos x="124" y="258"/>
                </a:cxn>
                <a:cxn ang="0">
                  <a:pos x="146" y="252"/>
                </a:cxn>
                <a:cxn ang="0">
                  <a:pos x="216" y="270"/>
                </a:cxn>
                <a:cxn ang="0">
                  <a:pos x="256" y="266"/>
                </a:cxn>
                <a:cxn ang="0">
                  <a:pos x="292" y="242"/>
                </a:cxn>
                <a:cxn ang="0">
                  <a:pos x="314" y="218"/>
                </a:cxn>
                <a:cxn ang="0">
                  <a:pos x="324" y="194"/>
                </a:cxn>
                <a:cxn ang="0">
                  <a:pos x="302" y="66"/>
                </a:cxn>
                <a:cxn ang="0">
                  <a:pos x="288" y="50"/>
                </a:cxn>
                <a:cxn ang="0">
                  <a:pos x="268" y="30"/>
                </a:cxn>
                <a:cxn ang="0">
                  <a:pos x="262" y="26"/>
                </a:cxn>
                <a:cxn ang="0">
                  <a:pos x="230" y="4"/>
                </a:cxn>
                <a:cxn ang="0">
                  <a:pos x="222" y="0"/>
                </a:cxn>
                <a:cxn ang="0">
                  <a:pos x="112" y="2"/>
                </a:cxn>
                <a:cxn ang="0">
                  <a:pos x="108" y="6"/>
                </a:cxn>
              </a:cxnLst>
              <a:rect l="0" t="0" r="r" b="b"/>
              <a:pathLst>
                <a:path w="334" h="273">
                  <a:moveTo>
                    <a:pt x="108" y="6"/>
                  </a:moveTo>
                  <a:cubicBezTo>
                    <a:pt x="89" y="12"/>
                    <a:pt x="77" y="14"/>
                    <a:pt x="56" y="16"/>
                  </a:cubicBezTo>
                  <a:cubicBezTo>
                    <a:pt x="49" y="18"/>
                    <a:pt x="38" y="26"/>
                    <a:pt x="38" y="26"/>
                  </a:cubicBezTo>
                  <a:cubicBezTo>
                    <a:pt x="22" y="50"/>
                    <a:pt x="6" y="67"/>
                    <a:pt x="0" y="96"/>
                  </a:cubicBezTo>
                  <a:cubicBezTo>
                    <a:pt x="1" y="145"/>
                    <a:pt x="1" y="193"/>
                    <a:pt x="2" y="242"/>
                  </a:cubicBezTo>
                  <a:cubicBezTo>
                    <a:pt x="2" y="250"/>
                    <a:pt x="4" y="257"/>
                    <a:pt x="12" y="260"/>
                  </a:cubicBezTo>
                  <a:cubicBezTo>
                    <a:pt x="49" y="259"/>
                    <a:pt x="87" y="259"/>
                    <a:pt x="124" y="258"/>
                  </a:cubicBezTo>
                  <a:cubicBezTo>
                    <a:pt x="132" y="258"/>
                    <a:pt x="146" y="252"/>
                    <a:pt x="146" y="252"/>
                  </a:cubicBezTo>
                  <a:cubicBezTo>
                    <a:pt x="170" y="256"/>
                    <a:pt x="192" y="264"/>
                    <a:pt x="216" y="270"/>
                  </a:cubicBezTo>
                  <a:cubicBezTo>
                    <a:pt x="229" y="269"/>
                    <a:pt x="244" y="273"/>
                    <a:pt x="256" y="266"/>
                  </a:cubicBezTo>
                  <a:cubicBezTo>
                    <a:pt x="268" y="260"/>
                    <a:pt x="280" y="246"/>
                    <a:pt x="292" y="242"/>
                  </a:cubicBezTo>
                  <a:cubicBezTo>
                    <a:pt x="297" y="235"/>
                    <a:pt x="307" y="220"/>
                    <a:pt x="314" y="218"/>
                  </a:cubicBezTo>
                  <a:cubicBezTo>
                    <a:pt x="317" y="209"/>
                    <a:pt x="321" y="203"/>
                    <a:pt x="324" y="194"/>
                  </a:cubicBezTo>
                  <a:cubicBezTo>
                    <a:pt x="324" y="180"/>
                    <a:pt x="334" y="87"/>
                    <a:pt x="302" y="66"/>
                  </a:cubicBezTo>
                  <a:cubicBezTo>
                    <a:pt x="293" y="52"/>
                    <a:pt x="298" y="57"/>
                    <a:pt x="288" y="50"/>
                  </a:cubicBezTo>
                  <a:cubicBezTo>
                    <a:pt x="277" y="34"/>
                    <a:pt x="284" y="41"/>
                    <a:pt x="268" y="30"/>
                  </a:cubicBezTo>
                  <a:cubicBezTo>
                    <a:pt x="266" y="29"/>
                    <a:pt x="262" y="26"/>
                    <a:pt x="262" y="26"/>
                  </a:cubicBezTo>
                  <a:cubicBezTo>
                    <a:pt x="253" y="13"/>
                    <a:pt x="244" y="11"/>
                    <a:pt x="230" y="4"/>
                  </a:cubicBezTo>
                  <a:cubicBezTo>
                    <a:pt x="227" y="3"/>
                    <a:pt x="222" y="0"/>
                    <a:pt x="222" y="0"/>
                  </a:cubicBezTo>
                  <a:cubicBezTo>
                    <a:pt x="185" y="1"/>
                    <a:pt x="149" y="1"/>
                    <a:pt x="112" y="2"/>
                  </a:cubicBezTo>
                  <a:cubicBezTo>
                    <a:pt x="109" y="2"/>
                    <a:pt x="88" y="11"/>
                    <a:pt x="108" y="6"/>
                  </a:cubicBezTo>
                  <a:close/>
                </a:path>
              </a:pathLst>
            </a:custGeom>
            <a:noFill/>
            <a:ln w="19050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47" name="Freeform 20"/>
            <p:cNvSpPr>
              <a:spLocks/>
            </p:cNvSpPr>
            <p:nvPr/>
          </p:nvSpPr>
          <p:spPr bwMode="auto">
            <a:xfrm>
              <a:off x="7527925" y="1806575"/>
              <a:ext cx="342900" cy="290513"/>
            </a:xfrm>
            <a:custGeom>
              <a:avLst/>
              <a:gdLst/>
              <a:ahLst/>
              <a:cxnLst>
                <a:cxn ang="0">
                  <a:pos x="62" y="26"/>
                </a:cxn>
                <a:cxn ang="0">
                  <a:pos x="18" y="28"/>
                </a:cxn>
                <a:cxn ang="0">
                  <a:pos x="4" y="46"/>
                </a:cxn>
                <a:cxn ang="0">
                  <a:pos x="0" y="58"/>
                </a:cxn>
                <a:cxn ang="0">
                  <a:pos x="62" y="182"/>
                </a:cxn>
                <a:cxn ang="0">
                  <a:pos x="140" y="180"/>
                </a:cxn>
                <a:cxn ang="0">
                  <a:pos x="174" y="152"/>
                </a:cxn>
                <a:cxn ang="0">
                  <a:pos x="178" y="146"/>
                </a:cxn>
                <a:cxn ang="0">
                  <a:pos x="184" y="142"/>
                </a:cxn>
                <a:cxn ang="0">
                  <a:pos x="198" y="120"/>
                </a:cxn>
                <a:cxn ang="0">
                  <a:pos x="206" y="102"/>
                </a:cxn>
                <a:cxn ang="0">
                  <a:pos x="214" y="42"/>
                </a:cxn>
                <a:cxn ang="0">
                  <a:pos x="204" y="10"/>
                </a:cxn>
                <a:cxn ang="0">
                  <a:pos x="188" y="0"/>
                </a:cxn>
                <a:cxn ang="0">
                  <a:pos x="168" y="8"/>
                </a:cxn>
                <a:cxn ang="0">
                  <a:pos x="166" y="52"/>
                </a:cxn>
                <a:cxn ang="0">
                  <a:pos x="120" y="110"/>
                </a:cxn>
                <a:cxn ang="0">
                  <a:pos x="102" y="100"/>
                </a:cxn>
                <a:cxn ang="0">
                  <a:pos x="80" y="80"/>
                </a:cxn>
                <a:cxn ang="0">
                  <a:pos x="68" y="62"/>
                </a:cxn>
                <a:cxn ang="0">
                  <a:pos x="64" y="56"/>
                </a:cxn>
                <a:cxn ang="0">
                  <a:pos x="62" y="26"/>
                </a:cxn>
              </a:cxnLst>
              <a:rect l="0" t="0" r="r" b="b"/>
              <a:pathLst>
                <a:path w="216" h="183">
                  <a:moveTo>
                    <a:pt x="62" y="26"/>
                  </a:moveTo>
                  <a:cubicBezTo>
                    <a:pt x="47" y="23"/>
                    <a:pt x="33" y="24"/>
                    <a:pt x="18" y="28"/>
                  </a:cubicBezTo>
                  <a:cubicBezTo>
                    <a:pt x="13" y="33"/>
                    <a:pt x="6" y="39"/>
                    <a:pt x="4" y="46"/>
                  </a:cubicBezTo>
                  <a:cubicBezTo>
                    <a:pt x="3" y="50"/>
                    <a:pt x="0" y="58"/>
                    <a:pt x="0" y="58"/>
                  </a:cubicBezTo>
                  <a:cubicBezTo>
                    <a:pt x="2" y="101"/>
                    <a:pt x="14" y="166"/>
                    <a:pt x="62" y="182"/>
                  </a:cubicBezTo>
                  <a:cubicBezTo>
                    <a:pt x="88" y="181"/>
                    <a:pt x="114" y="183"/>
                    <a:pt x="140" y="180"/>
                  </a:cubicBezTo>
                  <a:cubicBezTo>
                    <a:pt x="155" y="178"/>
                    <a:pt x="161" y="156"/>
                    <a:pt x="174" y="152"/>
                  </a:cubicBezTo>
                  <a:cubicBezTo>
                    <a:pt x="175" y="150"/>
                    <a:pt x="176" y="148"/>
                    <a:pt x="178" y="146"/>
                  </a:cubicBezTo>
                  <a:cubicBezTo>
                    <a:pt x="180" y="144"/>
                    <a:pt x="182" y="144"/>
                    <a:pt x="184" y="142"/>
                  </a:cubicBezTo>
                  <a:cubicBezTo>
                    <a:pt x="190" y="134"/>
                    <a:pt x="189" y="126"/>
                    <a:pt x="198" y="120"/>
                  </a:cubicBezTo>
                  <a:cubicBezTo>
                    <a:pt x="200" y="113"/>
                    <a:pt x="204" y="109"/>
                    <a:pt x="206" y="102"/>
                  </a:cubicBezTo>
                  <a:cubicBezTo>
                    <a:pt x="209" y="82"/>
                    <a:pt x="211" y="62"/>
                    <a:pt x="214" y="42"/>
                  </a:cubicBezTo>
                  <a:cubicBezTo>
                    <a:pt x="213" y="26"/>
                    <a:pt x="216" y="18"/>
                    <a:pt x="204" y="10"/>
                  </a:cubicBezTo>
                  <a:cubicBezTo>
                    <a:pt x="201" y="5"/>
                    <a:pt x="188" y="0"/>
                    <a:pt x="188" y="0"/>
                  </a:cubicBezTo>
                  <a:cubicBezTo>
                    <a:pt x="185" y="0"/>
                    <a:pt x="169" y="0"/>
                    <a:pt x="168" y="8"/>
                  </a:cubicBezTo>
                  <a:cubicBezTo>
                    <a:pt x="166" y="22"/>
                    <a:pt x="167" y="37"/>
                    <a:pt x="166" y="52"/>
                  </a:cubicBezTo>
                  <a:cubicBezTo>
                    <a:pt x="164" y="75"/>
                    <a:pt x="138" y="98"/>
                    <a:pt x="120" y="110"/>
                  </a:cubicBezTo>
                  <a:cubicBezTo>
                    <a:pt x="113" y="108"/>
                    <a:pt x="102" y="100"/>
                    <a:pt x="102" y="100"/>
                  </a:cubicBezTo>
                  <a:cubicBezTo>
                    <a:pt x="97" y="92"/>
                    <a:pt x="88" y="85"/>
                    <a:pt x="80" y="80"/>
                  </a:cubicBezTo>
                  <a:cubicBezTo>
                    <a:pt x="76" y="74"/>
                    <a:pt x="72" y="68"/>
                    <a:pt x="68" y="62"/>
                  </a:cubicBezTo>
                  <a:cubicBezTo>
                    <a:pt x="67" y="60"/>
                    <a:pt x="64" y="56"/>
                    <a:pt x="64" y="56"/>
                  </a:cubicBezTo>
                  <a:cubicBezTo>
                    <a:pt x="64" y="55"/>
                    <a:pt x="59" y="29"/>
                    <a:pt x="62" y="26"/>
                  </a:cubicBezTo>
                  <a:close/>
                </a:path>
              </a:pathLst>
            </a:custGeom>
            <a:noFill/>
            <a:ln w="19050" cmpd="sng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2" name="Groupe 51"/>
          <p:cNvGrpSpPr>
            <a:grpSpLocks noChangeAspect="1"/>
          </p:cNvGrpSpPr>
          <p:nvPr/>
        </p:nvGrpSpPr>
        <p:grpSpPr>
          <a:xfrm>
            <a:off x="2133600" y="1981200"/>
            <a:ext cx="4800000" cy="3600000"/>
            <a:chOff x="28575" y="4095750"/>
            <a:chExt cx="2971800" cy="2228850"/>
          </a:xfrm>
        </p:grpSpPr>
        <p:pic>
          <p:nvPicPr>
            <p:cNvPr id="49" name="Picture 12" descr="slice 9"/>
            <p:cNvPicPr>
              <a:picLocks noChangeAspect="1" noChangeArrowheads="1"/>
            </p:cNvPicPr>
            <p:nvPr/>
          </p:nvPicPr>
          <p:blipFill>
            <a:blip r:embed="rId7" cstate="print"/>
            <a:stretch>
              <a:fillRect/>
            </a:stretch>
          </p:blipFill>
          <p:spPr bwMode="auto">
            <a:xfrm>
              <a:off x="28575" y="4095750"/>
              <a:ext cx="2971800" cy="2228850"/>
            </a:xfrm>
            <a:prstGeom prst="rect">
              <a:avLst/>
            </a:prstGeom>
            <a:noFill/>
          </p:spPr>
        </p:pic>
        <p:sp>
          <p:nvSpPr>
            <p:cNvPr id="50" name="Freeform 21"/>
            <p:cNvSpPr>
              <a:spLocks/>
            </p:cNvSpPr>
            <p:nvPr/>
          </p:nvSpPr>
          <p:spPr bwMode="auto">
            <a:xfrm>
              <a:off x="1304925" y="5095875"/>
              <a:ext cx="506413" cy="434975"/>
            </a:xfrm>
            <a:custGeom>
              <a:avLst/>
              <a:gdLst/>
              <a:ahLst/>
              <a:cxnLst>
                <a:cxn ang="0">
                  <a:pos x="138" y="10"/>
                </a:cxn>
                <a:cxn ang="0">
                  <a:pos x="100" y="20"/>
                </a:cxn>
                <a:cxn ang="0">
                  <a:pos x="70" y="30"/>
                </a:cxn>
                <a:cxn ang="0">
                  <a:pos x="58" y="38"/>
                </a:cxn>
                <a:cxn ang="0">
                  <a:pos x="42" y="52"/>
                </a:cxn>
                <a:cxn ang="0">
                  <a:pos x="20" y="76"/>
                </a:cxn>
                <a:cxn ang="0">
                  <a:pos x="4" y="106"/>
                </a:cxn>
                <a:cxn ang="0">
                  <a:pos x="0" y="118"/>
                </a:cxn>
                <a:cxn ang="0">
                  <a:pos x="10" y="236"/>
                </a:cxn>
                <a:cxn ang="0">
                  <a:pos x="26" y="268"/>
                </a:cxn>
                <a:cxn ang="0">
                  <a:pos x="44" y="274"/>
                </a:cxn>
                <a:cxn ang="0">
                  <a:pos x="262" y="272"/>
                </a:cxn>
                <a:cxn ang="0">
                  <a:pos x="292" y="256"/>
                </a:cxn>
                <a:cxn ang="0">
                  <a:pos x="312" y="220"/>
                </a:cxn>
                <a:cxn ang="0">
                  <a:pos x="272" y="48"/>
                </a:cxn>
                <a:cxn ang="0">
                  <a:pos x="208" y="2"/>
                </a:cxn>
                <a:cxn ang="0">
                  <a:pos x="136" y="6"/>
                </a:cxn>
                <a:cxn ang="0">
                  <a:pos x="126" y="16"/>
                </a:cxn>
              </a:cxnLst>
              <a:rect l="0" t="0" r="r" b="b"/>
              <a:pathLst>
                <a:path w="319" h="274">
                  <a:moveTo>
                    <a:pt x="138" y="10"/>
                  </a:moveTo>
                  <a:cubicBezTo>
                    <a:pt x="125" y="14"/>
                    <a:pt x="114" y="18"/>
                    <a:pt x="100" y="20"/>
                  </a:cubicBezTo>
                  <a:cubicBezTo>
                    <a:pt x="92" y="23"/>
                    <a:pt x="77" y="25"/>
                    <a:pt x="70" y="30"/>
                  </a:cubicBezTo>
                  <a:cubicBezTo>
                    <a:pt x="66" y="33"/>
                    <a:pt x="58" y="38"/>
                    <a:pt x="58" y="38"/>
                  </a:cubicBezTo>
                  <a:cubicBezTo>
                    <a:pt x="54" y="44"/>
                    <a:pt x="42" y="52"/>
                    <a:pt x="42" y="52"/>
                  </a:cubicBezTo>
                  <a:cubicBezTo>
                    <a:pt x="36" y="61"/>
                    <a:pt x="29" y="70"/>
                    <a:pt x="20" y="76"/>
                  </a:cubicBezTo>
                  <a:cubicBezTo>
                    <a:pt x="16" y="87"/>
                    <a:pt x="9" y="96"/>
                    <a:pt x="4" y="106"/>
                  </a:cubicBezTo>
                  <a:cubicBezTo>
                    <a:pt x="2" y="110"/>
                    <a:pt x="0" y="118"/>
                    <a:pt x="0" y="118"/>
                  </a:cubicBezTo>
                  <a:cubicBezTo>
                    <a:pt x="1" y="160"/>
                    <a:pt x="0" y="196"/>
                    <a:pt x="10" y="236"/>
                  </a:cubicBezTo>
                  <a:cubicBezTo>
                    <a:pt x="13" y="246"/>
                    <a:pt x="15" y="262"/>
                    <a:pt x="26" y="268"/>
                  </a:cubicBezTo>
                  <a:cubicBezTo>
                    <a:pt x="32" y="271"/>
                    <a:pt x="44" y="274"/>
                    <a:pt x="44" y="274"/>
                  </a:cubicBezTo>
                  <a:cubicBezTo>
                    <a:pt x="117" y="273"/>
                    <a:pt x="189" y="274"/>
                    <a:pt x="262" y="272"/>
                  </a:cubicBezTo>
                  <a:cubicBezTo>
                    <a:pt x="273" y="272"/>
                    <a:pt x="292" y="256"/>
                    <a:pt x="292" y="256"/>
                  </a:cubicBezTo>
                  <a:cubicBezTo>
                    <a:pt x="300" y="244"/>
                    <a:pt x="304" y="232"/>
                    <a:pt x="312" y="220"/>
                  </a:cubicBezTo>
                  <a:cubicBezTo>
                    <a:pt x="318" y="179"/>
                    <a:pt x="319" y="80"/>
                    <a:pt x="272" y="48"/>
                  </a:cubicBezTo>
                  <a:cubicBezTo>
                    <a:pt x="259" y="28"/>
                    <a:pt x="231" y="10"/>
                    <a:pt x="208" y="2"/>
                  </a:cubicBezTo>
                  <a:cubicBezTo>
                    <a:pt x="184" y="3"/>
                    <a:pt x="159" y="0"/>
                    <a:pt x="136" y="6"/>
                  </a:cubicBezTo>
                  <a:cubicBezTo>
                    <a:pt x="131" y="7"/>
                    <a:pt x="126" y="16"/>
                    <a:pt x="126" y="16"/>
                  </a:cubicBezTo>
                </a:path>
              </a:pathLst>
            </a:custGeom>
            <a:noFill/>
            <a:ln w="19050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51" name="Freeform 22"/>
            <p:cNvSpPr>
              <a:spLocks/>
            </p:cNvSpPr>
            <p:nvPr/>
          </p:nvSpPr>
          <p:spPr bwMode="auto">
            <a:xfrm>
              <a:off x="1370013" y="5199063"/>
              <a:ext cx="336550" cy="287337"/>
            </a:xfrm>
            <a:custGeom>
              <a:avLst/>
              <a:gdLst/>
              <a:ahLst/>
              <a:cxnLst>
                <a:cxn ang="0">
                  <a:pos x="103" y="11"/>
                </a:cxn>
                <a:cxn ang="0">
                  <a:pos x="29" y="9"/>
                </a:cxn>
                <a:cxn ang="0">
                  <a:pos x="15" y="25"/>
                </a:cxn>
                <a:cxn ang="0">
                  <a:pos x="55" y="143"/>
                </a:cxn>
                <a:cxn ang="0">
                  <a:pos x="81" y="167"/>
                </a:cxn>
                <a:cxn ang="0">
                  <a:pos x="97" y="177"/>
                </a:cxn>
                <a:cxn ang="0">
                  <a:pos x="109" y="181"/>
                </a:cxn>
                <a:cxn ang="0">
                  <a:pos x="183" y="163"/>
                </a:cxn>
                <a:cxn ang="0">
                  <a:pos x="197" y="147"/>
                </a:cxn>
                <a:cxn ang="0">
                  <a:pos x="203" y="129"/>
                </a:cxn>
                <a:cxn ang="0">
                  <a:pos x="207" y="117"/>
                </a:cxn>
                <a:cxn ang="0">
                  <a:pos x="183" y="61"/>
                </a:cxn>
                <a:cxn ang="0">
                  <a:pos x="159" y="81"/>
                </a:cxn>
                <a:cxn ang="0">
                  <a:pos x="147" y="89"/>
                </a:cxn>
                <a:cxn ang="0">
                  <a:pos x="107" y="75"/>
                </a:cxn>
                <a:cxn ang="0">
                  <a:pos x="103" y="11"/>
                </a:cxn>
              </a:cxnLst>
              <a:rect l="0" t="0" r="r" b="b"/>
              <a:pathLst>
                <a:path w="212" h="181">
                  <a:moveTo>
                    <a:pt x="103" y="11"/>
                  </a:moveTo>
                  <a:cubicBezTo>
                    <a:pt x="71" y="0"/>
                    <a:pt x="95" y="7"/>
                    <a:pt x="29" y="9"/>
                  </a:cubicBezTo>
                  <a:cubicBezTo>
                    <a:pt x="23" y="13"/>
                    <a:pt x="15" y="25"/>
                    <a:pt x="15" y="25"/>
                  </a:cubicBezTo>
                  <a:cubicBezTo>
                    <a:pt x="9" y="72"/>
                    <a:pt x="0" y="132"/>
                    <a:pt x="55" y="143"/>
                  </a:cubicBezTo>
                  <a:cubicBezTo>
                    <a:pt x="66" y="150"/>
                    <a:pt x="70" y="160"/>
                    <a:pt x="81" y="167"/>
                  </a:cubicBezTo>
                  <a:cubicBezTo>
                    <a:pt x="87" y="177"/>
                    <a:pt x="83" y="172"/>
                    <a:pt x="97" y="177"/>
                  </a:cubicBezTo>
                  <a:cubicBezTo>
                    <a:pt x="101" y="178"/>
                    <a:pt x="109" y="181"/>
                    <a:pt x="109" y="181"/>
                  </a:cubicBezTo>
                  <a:cubicBezTo>
                    <a:pt x="156" y="179"/>
                    <a:pt x="149" y="174"/>
                    <a:pt x="183" y="163"/>
                  </a:cubicBezTo>
                  <a:cubicBezTo>
                    <a:pt x="192" y="149"/>
                    <a:pt x="187" y="154"/>
                    <a:pt x="197" y="147"/>
                  </a:cubicBezTo>
                  <a:cubicBezTo>
                    <a:pt x="199" y="141"/>
                    <a:pt x="201" y="135"/>
                    <a:pt x="203" y="129"/>
                  </a:cubicBezTo>
                  <a:cubicBezTo>
                    <a:pt x="204" y="125"/>
                    <a:pt x="207" y="117"/>
                    <a:pt x="207" y="117"/>
                  </a:cubicBezTo>
                  <a:cubicBezTo>
                    <a:pt x="205" y="86"/>
                    <a:pt x="212" y="71"/>
                    <a:pt x="183" y="61"/>
                  </a:cubicBezTo>
                  <a:cubicBezTo>
                    <a:pt x="173" y="66"/>
                    <a:pt x="168" y="74"/>
                    <a:pt x="159" y="81"/>
                  </a:cubicBezTo>
                  <a:cubicBezTo>
                    <a:pt x="155" y="84"/>
                    <a:pt x="147" y="89"/>
                    <a:pt x="147" y="89"/>
                  </a:cubicBezTo>
                  <a:cubicBezTo>
                    <a:pt x="117" y="87"/>
                    <a:pt x="125" y="87"/>
                    <a:pt x="107" y="75"/>
                  </a:cubicBezTo>
                  <a:cubicBezTo>
                    <a:pt x="98" y="56"/>
                    <a:pt x="87" y="27"/>
                    <a:pt x="103" y="11"/>
                  </a:cubicBezTo>
                  <a:close/>
                </a:path>
              </a:pathLst>
            </a:custGeom>
            <a:noFill/>
            <a:ln w="19050" cmpd="sng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Results</a:t>
            </a:r>
            <a:br>
              <a:rPr lang="en-US" sz="3200" dirty="0" smtClean="0"/>
            </a:br>
            <a:r>
              <a:rPr lang="en-US" sz="2400" dirty="0" smtClean="0"/>
              <a:t>Patient 409 – with muscle normalization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11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862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6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862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8862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</a:t>
            </a:r>
            <a:r>
              <a:rPr lang="en-US" sz="2800" dirty="0" smtClean="0">
                <a:solidFill>
                  <a:schemeClr val="accent6">
                    <a:shade val="10000"/>
                  </a:schemeClr>
                </a:solidFill>
                <a:latin typeface="+mj-lt"/>
              </a:rPr>
              <a:t>8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8862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</a:t>
            </a:r>
            <a:r>
              <a:rPr lang="en-US" sz="2800" dirty="0" smtClean="0">
                <a:solidFill>
                  <a:schemeClr val="accent6">
                    <a:shade val="10000"/>
                  </a:schemeClr>
                </a:solidFill>
                <a:latin typeface="+mj-lt"/>
              </a:rPr>
              <a:t>9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e 39"/>
          <p:cNvGrpSpPr/>
          <p:nvPr/>
        </p:nvGrpSpPr>
        <p:grpSpPr>
          <a:xfrm>
            <a:off x="2134200" y="1981200"/>
            <a:ext cx="4800000" cy="3600000"/>
            <a:chOff x="3886200" y="2286000"/>
            <a:chExt cx="4800000" cy="3600000"/>
          </a:xfrm>
        </p:grpSpPr>
        <p:pic>
          <p:nvPicPr>
            <p:cNvPr id="26" name="Picture 12" descr="slice 9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886200" y="2286000"/>
              <a:ext cx="4800000" cy="3600000"/>
            </a:xfrm>
            <a:prstGeom prst="rect">
              <a:avLst/>
            </a:prstGeom>
            <a:noFill/>
          </p:spPr>
        </p:pic>
        <p:sp>
          <p:nvSpPr>
            <p:cNvPr id="27" name="Freeform 21"/>
            <p:cNvSpPr>
              <a:spLocks/>
            </p:cNvSpPr>
            <p:nvPr/>
          </p:nvSpPr>
          <p:spPr bwMode="auto">
            <a:xfrm>
              <a:off x="5947738" y="3901385"/>
              <a:ext cx="817950" cy="702564"/>
            </a:xfrm>
            <a:custGeom>
              <a:avLst/>
              <a:gdLst/>
              <a:ahLst/>
              <a:cxnLst>
                <a:cxn ang="0">
                  <a:pos x="138" y="10"/>
                </a:cxn>
                <a:cxn ang="0">
                  <a:pos x="100" y="20"/>
                </a:cxn>
                <a:cxn ang="0">
                  <a:pos x="70" y="30"/>
                </a:cxn>
                <a:cxn ang="0">
                  <a:pos x="58" y="38"/>
                </a:cxn>
                <a:cxn ang="0">
                  <a:pos x="42" y="52"/>
                </a:cxn>
                <a:cxn ang="0">
                  <a:pos x="20" y="76"/>
                </a:cxn>
                <a:cxn ang="0">
                  <a:pos x="4" y="106"/>
                </a:cxn>
                <a:cxn ang="0">
                  <a:pos x="0" y="118"/>
                </a:cxn>
                <a:cxn ang="0">
                  <a:pos x="10" y="236"/>
                </a:cxn>
                <a:cxn ang="0">
                  <a:pos x="26" y="268"/>
                </a:cxn>
                <a:cxn ang="0">
                  <a:pos x="44" y="274"/>
                </a:cxn>
                <a:cxn ang="0">
                  <a:pos x="262" y="272"/>
                </a:cxn>
                <a:cxn ang="0">
                  <a:pos x="292" y="256"/>
                </a:cxn>
                <a:cxn ang="0">
                  <a:pos x="312" y="220"/>
                </a:cxn>
                <a:cxn ang="0">
                  <a:pos x="272" y="48"/>
                </a:cxn>
                <a:cxn ang="0">
                  <a:pos x="208" y="2"/>
                </a:cxn>
                <a:cxn ang="0">
                  <a:pos x="136" y="6"/>
                </a:cxn>
                <a:cxn ang="0">
                  <a:pos x="126" y="16"/>
                </a:cxn>
              </a:cxnLst>
              <a:rect l="0" t="0" r="r" b="b"/>
              <a:pathLst>
                <a:path w="319" h="274">
                  <a:moveTo>
                    <a:pt x="138" y="10"/>
                  </a:moveTo>
                  <a:cubicBezTo>
                    <a:pt x="125" y="14"/>
                    <a:pt x="114" y="18"/>
                    <a:pt x="100" y="20"/>
                  </a:cubicBezTo>
                  <a:cubicBezTo>
                    <a:pt x="92" y="23"/>
                    <a:pt x="77" y="25"/>
                    <a:pt x="70" y="30"/>
                  </a:cubicBezTo>
                  <a:cubicBezTo>
                    <a:pt x="66" y="33"/>
                    <a:pt x="58" y="38"/>
                    <a:pt x="58" y="38"/>
                  </a:cubicBezTo>
                  <a:cubicBezTo>
                    <a:pt x="54" y="44"/>
                    <a:pt x="42" y="52"/>
                    <a:pt x="42" y="52"/>
                  </a:cubicBezTo>
                  <a:cubicBezTo>
                    <a:pt x="36" y="61"/>
                    <a:pt x="29" y="70"/>
                    <a:pt x="20" y="76"/>
                  </a:cubicBezTo>
                  <a:cubicBezTo>
                    <a:pt x="16" y="87"/>
                    <a:pt x="9" y="96"/>
                    <a:pt x="4" y="106"/>
                  </a:cubicBezTo>
                  <a:cubicBezTo>
                    <a:pt x="2" y="110"/>
                    <a:pt x="0" y="118"/>
                    <a:pt x="0" y="118"/>
                  </a:cubicBezTo>
                  <a:cubicBezTo>
                    <a:pt x="1" y="160"/>
                    <a:pt x="0" y="196"/>
                    <a:pt x="10" y="236"/>
                  </a:cubicBezTo>
                  <a:cubicBezTo>
                    <a:pt x="13" y="246"/>
                    <a:pt x="15" y="262"/>
                    <a:pt x="26" y="268"/>
                  </a:cubicBezTo>
                  <a:cubicBezTo>
                    <a:pt x="32" y="271"/>
                    <a:pt x="44" y="274"/>
                    <a:pt x="44" y="274"/>
                  </a:cubicBezTo>
                  <a:cubicBezTo>
                    <a:pt x="117" y="273"/>
                    <a:pt x="189" y="274"/>
                    <a:pt x="262" y="272"/>
                  </a:cubicBezTo>
                  <a:cubicBezTo>
                    <a:pt x="273" y="272"/>
                    <a:pt x="292" y="256"/>
                    <a:pt x="292" y="256"/>
                  </a:cubicBezTo>
                  <a:cubicBezTo>
                    <a:pt x="300" y="244"/>
                    <a:pt x="304" y="232"/>
                    <a:pt x="312" y="220"/>
                  </a:cubicBezTo>
                  <a:cubicBezTo>
                    <a:pt x="318" y="179"/>
                    <a:pt x="319" y="80"/>
                    <a:pt x="272" y="48"/>
                  </a:cubicBezTo>
                  <a:cubicBezTo>
                    <a:pt x="259" y="28"/>
                    <a:pt x="231" y="10"/>
                    <a:pt x="208" y="2"/>
                  </a:cubicBezTo>
                  <a:cubicBezTo>
                    <a:pt x="184" y="3"/>
                    <a:pt x="159" y="0"/>
                    <a:pt x="136" y="6"/>
                  </a:cubicBezTo>
                  <a:cubicBezTo>
                    <a:pt x="131" y="7"/>
                    <a:pt x="126" y="16"/>
                    <a:pt x="126" y="16"/>
                  </a:cubicBezTo>
                </a:path>
              </a:pathLst>
            </a:custGeom>
            <a:noFill/>
            <a:ln w="19050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Freeform 22"/>
            <p:cNvSpPr>
              <a:spLocks/>
            </p:cNvSpPr>
            <p:nvPr/>
          </p:nvSpPr>
          <p:spPr bwMode="auto">
            <a:xfrm>
              <a:off x="6052867" y="4068052"/>
              <a:ext cx="543590" cy="464102"/>
            </a:xfrm>
            <a:custGeom>
              <a:avLst/>
              <a:gdLst/>
              <a:ahLst/>
              <a:cxnLst>
                <a:cxn ang="0">
                  <a:pos x="103" y="11"/>
                </a:cxn>
                <a:cxn ang="0">
                  <a:pos x="29" y="9"/>
                </a:cxn>
                <a:cxn ang="0">
                  <a:pos x="15" y="25"/>
                </a:cxn>
                <a:cxn ang="0">
                  <a:pos x="55" y="143"/>
                </a:cxn>
                <a:cxn ang="0">
                  <a:pos x="81" y="167"/>
                </a:cxn>
                <a:cxn ang="0">
                  <a:pos x="97" y="177"/>
                </a:cxn>
                <a:cxn ang="0">
                  <a:pos x="109" y="181"/>
                </a:cxn>
                <a:cxn ang="0">
                  <a:pos x="183" y="163"/>
                </a:cxn>
                <a:cxn ang="0">
                  <a:pos x="197" y="147"/>
                </a:cxn>
                <a:cxn ang="0">
                  <a:pos x="203" y="129"/>
                </a:cxn>
                <a:cxn ang="0">
                  <a:pos x="207" y="117"/>
                </a:cxn>
                <a:cxn ang="0">
                  <a:pos x="183" y="61"/>
                </a:cxn>
                <a:cxn ang="0">
                  <a:pos x="159" y="81"/>
                </a:cxn>
                <a:cxn ang="0">
                  <a:pos x="147" y="89"/>
                </a:cxn>
                <a:cxn ang="0">
                  <a:pos x="107" y="75"/>
                </a:cxn>
                <a:cxn ang="0">
                  <a:pos x="103" y="11"/>
                </a:cxn>
              </a:cxnLst>
              <a:rect l="0" t="0" r="r" b="b"/>
              <a:pathLst>
                <a:path w="212" h="181">
                  <a:moveTo>
                    <a:pt x="103" y="11"/>
                  </a:moveTo>
                  <a:cubicBezTo>
                    <a:pt x="71" y="0"/>
                    <a:pt x="95" y="7"/>
                    <a:pt x="29" y="9"/>
                  </a:cubicBezTo>
                  <a:cubicBezTo>
                    <a:pt x="23" y="13"/>
                    <a:pt x="15" y="25"/>
                    <a:pt x="15" y="25"/>
                  </a:cubicBezTo>
                  <a:cubicBezTo>
                    <a:pt x="9" y="72"/>
                    <a:pt x="0" y="132"/>
                    <a:pt x="55" y="143"/>
                  </a:cubicBezTo>
                  <a:cubicBezTo>
                    <a:pt x="66" y="150"/>
                    <a:pt x="70" y="160"/>
                    <a:pt x="81" y="167"/>
                  </a:cubicBezTo>
                  <a:cubicBezTo>
                    <a:pt x="87" y="177"/>
                    <a:pt x="83" y="172"/>
                    <a:pt x="97" y="177"/>
                  </a:cubicBezTo>
                  <a:cubicBezTo>
                    <a:pt x="101" y="178"/>
                    <a:pt x="109" y="181"/>
                    <a:pt x="109" y="181"/>
                  </a:cubicBezTo>
                  <a:cubicBezTo>
                    <a:pt x="156" y="179"/>
                    <a:pt x="149" y="174"/>
                    <a:pt x="183" y="163"/>
                  </a:cubicBezTo>
                  <a:cubicBezTo>
                    <a:pt x="192" y="149"/>
                    <a:pt x="187" y="154"/>
                    <a:pt x="197" y="147"/>
                  </a:cubicBezTo>
                  <a:cubicBezTo>
                    <a:pt x="199" y="141"/>
                    <a:pt x="201" y="135"/>
                    <a:pt x="203" y="129"/>
                  </a:cubicBezTo>
                  <a:cubicBezTo>
                    <a:pt x="204" y="125"/>
                    <a:pt x="207" y="117"/>
                    <a:pt x="207" y="117"/>
                  </a:cubicBezTo>
                  <a:cubicBezTo>
                    <a:pt x="205" y="86"/>
                    <a:pt x="212" y="71"/>
                    <a:pt x="183" y="61"/>
                  </a:cubicBezTo>
                  <a:cubicBezTo>
                    <a:pt x="173" y="66"/>
                    <a:pt x="168" y="74"/>
                    <a:pt x="159" y="81"/>
                  </a:cubicBezTo>
                  <a:cubicBezTo>
                    <a:pt x="155" y="84"/>
                    <a:pt x="147" y="89"/>
                    <a:pt x="147" y="89"/>
                  </a:cubicBezTo>
                  <a:cubicBezTo>
                    <a:pt x="117" y="87"/>
                    <a:pt x="125" y="87"/>
                    <a:pt x="107" y="75"/>
                  </a:cubicBezTo>
                  <a:cubicBezTo>
                    <a:pt x="98" y="56"/>
                    <a:pt x="87" y="27"/>
                    <a:pt x="103" y="11"/>
                  </a:cubicBezTo>
                  <a:close/>
                </a:path>
              </a:pathLst>
            </a:custGeom>
            <a:noFill/>
            <a:ln w="19050" cmpd="sng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9" name="Groupe 38"/>
          <p:cNvGrpSpPr/>
          <p:nvPr/>
        </p:nvGrpSpPr>
        <p:grpSpPr>
          <a:xfrm>
            <a:off x="2134200" y="1981200"/>
            <a:ext cx="4800000" cy="3600000"/>
            <a:chOff x="3581400" y="2133600"/>
            <a:chExt cx="4800000" cy="3600000"/>
          </a:xfrm>
        </p:grpSpPr>
        <p:pic>
          <p:nvPicPr>
            <p:cNvPr id="22" name="Picture 11" descr="slic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3581400" y="2133600"/>
              <a:ext cx="4800000" cy="3600000"/>
            </a:xfrm>
            <a:prstGeom prst="rect">
              <a:avLst/>
            </a:prstGeom>
            <a:noFill/>
          </p:spPr>
        </p:pic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5627554" y="3774626"/>
              <a:ext cx="856410" cy="700001"/>
            </a:xfrm>
            <a:custGeom>
              <a:avLst/>
              <a:gdLst/>
              <a:ahLst/>
              <a:cxnLst>
                <a:cxn ang="0">
                  <a:pos x="108" y="6"/>
                </a:cxn>
                <a:cxn ang="0">
                  <a:pos x="56" y="16"/>
                </a:cxn>
                <a:cxn ang="0">
                  <a:pos x="38" y="26"/>
                </a:cxn>
                <a:cxn ang="0">
                  <a:pos x="0" y="96"/>
                </a:cxn>
                <a:cxn ang="0">
                  <a:pos x="2" y="242"/>
                </a:cxn>
                <a:cxn ang="0">
                  <a:pos x="12" y="260"/>
                </a:cxn>
                <a:cxn ang="0">
                  <a:pos x="124" y="258"/>
                </a:cxn>
                <a:cxn ang="0">
                  <a:pos x="146" y="252"/>
                </a:cxn>
                <a:cxn ang="0">
                  <a:pos x="216" y="270"/>
                </a:cxn>
                <a:cxn ang="0">
                  <a:pos x="256" y="266"/>
                </a:cxn>
                <a:cxn ang="0">
                  <a:pos x="292" y="242"/>
                </a:cxn>
                <a:cxn ang="0">
                  <a:pos x="314" y="218"/>
                </a:cxn>
                <a:cxn ang="0">
                  <a:pos x="324" y="194"/>
                </a:cxn>
                <a:cxn ang="0">
                  <a:pos x="302" y="66"/>
                </a:cxn>
                <a:cxn ang="0">
                  <a:pos x="288" y="50"/>
                </a:cxn>
                <a:cxn ang="0">
                  <a:pos x="268" y="30"/>
                </a:cxn>
                <a:cxn ang="0">
                  <a:pos x="262" y="26"/>
                </a:cxn>
                <a:cxn ang="0">
                  <a:pos x="230" y="4"/>
                </a:cxn>
                <a:cxn ang="0">
                  <a:pos x="222" y="0"/>
                </a:cxn>
                <a:cxn ang="0">
                  <a:pos x="112" y="2"/>
                </a:cxn>
                <a:cxn ang="0">
                  <a:pos x="108" y="6"/>
                </a:cxn>
              </a:cxnLst>
              <a:rect l="0" t="0" r="r" b="b"/>
              <a:pathLst>
                <a:path w="334" h="273">
                  <a:moveTo>
                    <a:pt x="108" y="6"/>
                  </a:moveTo>
                  <a:cubicBezTo>
                    <a:pt x="89" y="12"/>
                    <a:pt x="77" y="14"/>
                    <a:pt x="56" y="16"/>
                  </a:cubicBezTo>
                  <a:cubicBezTo>
                    <a:pt x="49" y="18"/>
                    <a:pt x="38" y="26"/>
                    <a:pt x="38" y="26"/>
                  </a:cubicBezTo>
                  <a:cubicBezTo>
                    <a:pt x="22" y="50"/>
                    <a:pt x="6" y="67"/>
                    <a:pt x="0" y="96"/>
                  </a:cubicBezTo>
                  <a:cubicBezTo>
                    <a:pt x="1" y="145"/>
                    <a:pt x="1" y="193"/>
                    <a:pt x="2" y="242"/>
                  </a:cubicBezTo>
                  <a:cubicBezTo>
                    <a:pt x="2" y="250"/>
                    <a:pt x="4" y="257"/>
                    <a:pt x="12" y="260"/>
                  </a:cubicBezTo>
                  <a:cubicBezTo>
                    <a:pt x="49" y="259"/>
                    <a:pt x="87" y="259"/>
                    <a:pt x="124" y="258"/>
                  </a:cubicBezTo>
                  <a:cubicBezTo>
                    <a:pt x="132" y="258"/>
                    <a:pt x="146" y="252"/>
                    <a:pt x="146" y="252"/>
                  </a:cubicBezTo>
                  <a:cubicBezTo>
                    <a:pt x="170" y="256"/>
                    <a:pt x="192" y="264"/>
                    <a:pt x="216" y="270"/>
                  </a:cubicBezTo>
                  <a:cubicBezTo>
                    <a:pt x="229" y="269"/>
                    <a:pt x="244" y="273"/>
                    <a:pt x="256" y="266"/>
                  </a:cubicBezTo>
                  <a:cubicBezTo>
                    <a:pt x="268" y="260"/>
                    <a:pt x="280" y="246"/>
                    <a:pt x="292" y="242"/>
                  </a:cubicBezTo>
                  <a:cubicBezTo>
                    <a:pt x="297" y="235"/>
                    <a:pt x="307" y="220"/>
                    <a:pt x="314" y="218"/>
                  </a:cubicBezTo>
                  <a:cubicBezTo>
                    <a:pt x="317" y="209"/>
                    <a:pt x="321" y="203"/>
                    <a:pt x="324" y="194"/>
                  </a:cubicBezTo>
                  <a:cubicBezTo>
                    <a:pt x="324" y="180"/>
                    <a:pt x="334" y="87"/>
                    <a:pt x="302" y="66"/>
                  </a:cubicBezTo>
                  <a:cubicBezTo>
                    <a:pt x="293" y="52"/>
                    <a:pt x="298" y="57"/>
                    <a:pt x="288" y="50"/>
                  </a:cubicBezTo>
                  <a:cubicBezTo>
                    <a:pt x="277" y="34"/>
                    <a:pt x="284" y="41"/>
                    <a:pt x="268" y="30"/>
                  </a:cubicBezTo>
                  <a:cubicBezTo>
                    <a:pt x="266" y="29"/>
                    <a:pt x="262" y="26"/>
                    <a:pt x="262" y="26"/>
                  </a:cubicBezTo>
                  <a:cubicBezTo>
                    <a:pt x="253" y="13"/>
                    <a:pt x="244" y="11"/>
                    <a:pt x="230" y="4"/>
                  </a:cubicBezTo>
                  <a:cubicBezTo>
                    <a:pt x="227" y="3"/>
                    <a:pt x="222" y="0"/>
                    <a:pt x="222" y="0"/>
                  </a:cubicBezTo>
                  <a:cubicBezTo>
                    <a:pt x="185" y="1"/>
                    <a:pt x="149" y="1"/>
                    <a:pt x="112" y="2"/>
                  </a:cubicBezTo>
                  <a:cubicBezTo>
                    <a:pt x="109" y="2"/>
                    <a:pt x="88" y="11"/>
                    <a:pt x="108" y="6"/>
                  </a:cubicBezTo>
                  <a:close/>
                </a:path>
              </a:pathLst>
            </a:custGeom>
            <a:noFill/>
            <a:ln w="19050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5786528" y="3866933"/>
              <a:ext cx="553846" cy="469232"/>
            </a:xfrm>
            <a:custGeom>
              <a:avLst/>
              <a:gdLst/>
              <a:ahLst/>
              <a:cxnLst>
                <a:cxn ang="0">
                  <a:pos x="62" y="26"/>
                </a:cxn>
                <a:cxn ang="0">
                  <a:pos x="18" y="28"/>
                </a:cxn>
                <a:cxn ang="0">
                  <a:pos x="4" y="46"/>
                </a:cxn>
                <a:cxn ang="0">
                  <a:pos x="0" y="58"/>
                </a:cxn>
                <a:cxn ang="0">
                  <a:pos x="62" y="182"/>
                </a:cxn>
                <a:cxn ang="0">
                  <a:pos x="140" y="180"/>
                </a:cxn>
                <a:cxn ang="0">
                  <a:pos x="174" y="152"/>
                </a:cxn>
                <a:cxn ang="0">
                  <a:pos x="178" y="146"/>
                </a:cxn>
                <a:cxn ang="0">
                  <a:pos x="184" y="142"/>
                </a:cxn>
                <a:cxn ang="0">
                  <a:pos x="198" y="120"/>
                </a:cxn>
                <a:cxn ang="0">
                  <a:pos x="206" y="102"/>
                </a:cxn>
                <a:cxn ang="0">
                  <a:pos x="214" y="42"/>
                </a:cxn>
                <a:cxn ang="0">
                  <a:pos x="204" y="10"/>
                </a:cxn>
                <a:cxn ang="0">
                  <a:pos x="188" y="0"/>
                </a:cxn>
                <a:cxn ang="0">
                  <a:pos x="168" y="8"/>
                </a:cxn>
                <a:cxn ang="0">
                  <a:pos x="166" y="52"/>
                </a:cxn>
                <a:cxn ang="0">
                  <a:pos x="120" y="110"/>
                </a:cxn>
                <a:cxn ang="0">
                  <a:pos x="102" y="100"/>
                </a:cxn>
                <a:cxn ang="0">
                  <a:pos x="80" y="80"/>
                </a:cxn>
                <a:cxn ang="0">
                  <a:pos x="68" y="62"/>
                </a:cxn>
                <a:cxn ang="0">
                  <a:pos x="64" y="56"/>
                </a:cxn>
                <a:cxn ang="0">
                  <a:pos x="62" y="26"/>
                </a:cxn>
              </a:cxnLst>
              <a:rect l="0" t="0" r="r" b="b"/>
              <a:pathLst>
                <a:path w="216" h="183">
                  <a:moveTo>
                    <a:pt x="62" y="26"/>
                  </a:moveTo>
                  <a:cubicBezTo>
                    <a:pt x="47" y="23"/>
                    <a:pt x="33" y="24"/>
                    <a:pt x="18" y="28"/>
                  </a:cubicBezTo>
                  <a:cubicBezTo>
                    <a:pt x="13" y="33"/>
                    <a:pt x="6" y="39"/>
                    <a:pt x="4" y="46"/>
                  </a:cubicBezTo>
                  <a:cubicBezTo>
                    <a:pt x="3" y="50"/>
                    <a:pt x="0" y="58"/>
                    <a:pt x="0" y="58"/>
                  </a:cubicBezTo>
                  <a:cubicBezTo>
                    <a:pt x="2" y="101"/>
                    <a:pt x="14" y="166"/>
                    <a:pt x="62" y="182"/>
                  </a:cubicBezTo>
                  <a:cubicBezTo>
                    <a:pt x="88" y="181"/>
                    <a:pt x="114" y="183"/>
                    <a:pt x="140" y="180"/>
                  </a:cubicBezTo>
                  <a:cubicBezTo>
                    <a:pt x="155" y="178"/>
                    <a:pt x="161" y="156"/>
                    <a:pt x="174" y="152"/>
                  </a:cubicBezTo>
                  <a:cubicBezTo>
                    <a:pt x="175" y="150"/>
                    <a:pt x="176" y="148"/>
                    <a:pt x="178" y="146"/>
                  </a:cubicBezTo>
                  <a:cubicBezTo>
                    <a:pt x="180" y="144"/>
                    <a:pt x="182" y="144"/>
                    <a:pt x="184" y="142"/>
                  </a:cubicBezTo>
                  <a:cubicBezTo>
                    <a:pt x="190" y="134"/>
                    <a:pt x="189" y="126"/>
                    <a:pt x="198" y="120"/>
                  </a:cubicBezTo>
                  <a:cubicBezTo>
                    <a:pt x="200" y="113"/>
                    <a:pt x="204" y="109"/>
                    <a:pt x="206" y="102"/>
                  </a:cubicBezTo>
                  <a:cubicBezTo>
                    <a:pt x="209" y="82"/>
                    <a:pt x="211" y="62"/>
                    <a:pt x="214" y="42"/>
                  </a:cubicBezTo>
                  <a:cubicBezTo>
                    <a:pt x="213" y="26"/>
                    <a:pt x="216" y="18"/>
                    <a:pt x="204" y="10"/>
                  </a:cubicBezTo>
                  <a:cubicBezTo>
                    <a:pt x="201" y="5"/>
                    <a:pt x="188" y="0"/>
                    <a:pt x="188" y="0"/>
                  </a:cubicBezTo>
                  <a:cubicBezTo>
                    <a:pt x="185" y="0"/>
                    <a:pt x="169" y="0"/>
                    <a:pt x="168" y="8"/>
                  </a:cubicBezTo>
                  <a:cubicBezTo>
                    <a:pt x="166" y="22"/>
                    <a:pt x="167" y="37"/>
                    <a:pt x="166" y="52"/>
                  </a:cubicBezTo>
                  <a:cubicBezTo>
                    <a:pt x="164" y="75"/>
                    <a:pt x="138" y="98"/>
                    <a:pt x="120" y="110"/>
                  </a:cubicBezTo>
                  <a:cubicBezTo>
                    <a:pt x="113" y="108"/>
                    <a:pt x="102" y="100"/>
                    <a:pt x="102" y="100"/>
                  </a:cubicBezTo>
                  <a:cubicBezTo>
                    <a:pt x="97" y="92"/>
                    <a:pt x="88" y="85"/>
                    <a:pt x="80" y="80"/>
                  </a:cubicBezTo>
                  <a:cubicBezTo>
                    <a:pt x="76" y="74"/>
                    <a:pt x="72" y="68"/>
                    <a:pt x="68" y="62"/>
                  </a:cubicBezTo>
                  <a:cubicBezTo>
                    <a:pt x="67" y="60"/>
                    <a:pt x="64" y="56"/>
                    <a:pt x="64" y="56"/>
                  </a:cubicBezTo>
                  <a:cubicBezTo>
                    <a:pt x="64" y="55"/>
                    <a:pt x="59" y="29"/>
                    <a:pt x="62" y="26"/>
                  </a:cubicBezTo>
                  <a:close/>
                </a:path>
              </a:pathLst>
            </a:custGeom>
            <a:noFill/>
            <a:ln w="19050" cmpd="sng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8" name="Groupe 37"/>
          <p:cNvGrpSpPr/>
          <p:nvPr/>
        </p:nvGrpSpPr>
        <p:grpSpPr>
          <a:xfrm>
            <a:off x="2133600" y="1981200"/>
            <a:ext cx="4800000" cy="3600000"/>
            <a:chOff x="3048000" y="1676400"/>
            <a:chExt cx="4800000" cy="3600000"/>
          </a:xfrm>
        </p:grpSpPr>
        <p:pic>
          <p:nvPicPr>
            <p:cNvPr id="18" name="Picture 10" descr="slice 7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3048000" y="1676400"/>
              <a:ext cx="4800000" cy="3600000"/>
            </a:xfrm>
            <a:prstGeom prst="rect">
              <a:avLst/>
            </a:prstGeom>
            <a:noFill/>
          </p:spPr>
        </p:pic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5012103" y="3348195"/>
              <a:ext cx="928205" cy="661538"/>
            </a:xfrm>
            <a:custGeom>
              <a:avLst/>
              <a:gdLst/>
              <a:ahLst/>
              <a:cxnLst>
                <a:cxn ang="0">
                  <a:pos x="132" y="14"/>
                </a:cxn>
                <a:cxn ang="0">
                  <a:pos x="90" y="22"/>
                </a:cxn>
                <a:cxn ang="0">
                  <a:pos x="70" y="28"/>
                </a:cxn>
                <a:cxn ang="0">
                  <a:pos x="64" y="30"/>
                </a:cxn>
                <a:cxn ang="0">
                  <a:pos x="42" y="52"/>
                </a:cxn>
                <a:cxn ang="0">
                  <a:pos x="22" y="82"/>
                </a:cxn>
                <a:cxn ang="0">
                  <a:pos x="18" y="94"/>
                </a:cxn>
                <a:cxn ang="0">
                  <a:pos x="90" y="274"/>
                </a:cxn>
                <a:cxn ang="0">
                  <a:pos x="294" y="270"/>
                </a:cxn>
                <a:cxn ang="0">
                  <a:pos x="336" y="240"/>
                </a:cxn>
                <a:cxn ang="0">
                  <a:pos x="352" y="216"/>
                </a:cxn>
                <a:cxn ang="0">
                  <a:pos x="272" y="0"/>
                </a:cxn>
                <a:cxn ang="0">
                  <a:pos x="126" y="6"/>
                </a:cxn>
                <a:cxn ang="0">
                  <a:pos x="122" y="20"/>
                </a:cxn>
              </a:cxnLst>
              <a:rect l="0" t="0" r="r" b="b"/>
              <a:pathLst>
                <a:path w="376" h="286">
                  <a:moveTo>
                    <a:pt x="132" y="14"/>
                  </a:moveTo>
                  <a:cubicBezTo>
                    <a:pt x="114" y="20"/>
                    <a:pt x="111" y="20"/>
                    <a:pt x="90" y="22"/>
                  </a:cubicBezTo>
                  <a:cubicBezTo>
                    <a:pt x="78" y="25"/>
                    <a:pt x="85" y="23"/>
                    <a:pt x="70" y="28"/>
                  </a:cubicBezTo>
                  <a:cubicBezTo>
                    <a:pt x="68" y="29"/>
                    <a:pt x="64" y="30"/>
                    <a:pt x="64" y="30"/>
                  </a:cubicBezTo>
                  <a:cubicBezTo>
                    <a:pt x="57" y="37"/>
                    <a:pt x="50" y="47"/>
                    <a:pt x="42" y="52"/>
                  </a:cubicBezTo>
                  <a:cubicBezTo>
                    <a:pt x="37" y="60"/>
                    <a:pt x="25" y="73"/>
                    <a:pt x="22" y="82"/>
                  </a:cubicBezTo>
                  <a:cubicBezTo>
                    <a:pt x="21" y="86"/>
                    <a:pt x="18" y="94"/>
                    <a:pt x="18" y="94"/>
                  </a:cubicBezTo>
                  <a:cubicBezTo>
                    <a:pt x="19" y="172"/>
                    <a:pt x="0" y="256"/>
                    <a:pt x="90" y="274"/>
                  </a:cubicBezTo>
                  <a:cubicBezTo>
                    <a:pt x="158" y="273"/>
                    <a:pt x="228" y="286"/>
                    <a:pt x="294" y="270"/>
                  </a:cubicBezTo>
                  <a:cubicBezTo>
                    <a:pt x="310" y="266"/>
                    <a:pt x="326" y="253"/>
                    <a:pt x="336" y="240"/>
                  </a:cubicBezTo>
                  <a:cubicBezTo>
                    <a:pt x="342" y="232"/>
                    <a:pt x="352" y="216"/>
                    <a:pt x="352" y="216"/>
                  </a:cubicBezTo>
                  <a:cubicBezTo>
                    <a:pt x="370" y="127"/>
                    <a:pt x="376" y="12"/>
                    <a:pt x="272" y="0"/>
                  </a:cubicBezTo>
                  <a:cubicBezTo>
                    <a:pt x="197" y="1"/>
                    <a:pt x="181" y="1"/>
                    <a:pt x="126" y="6"/>
                  </a:cubicBezTo>
                  <a:cubicBezTo>
                    <a:pt x="124" y="11"/>
                    <a:pt x="122" y="20"/>
                    <a:pt x="122" y="20"/>
                  </a:cubicBezTo>
                </a:path>
              </a:pathLst>
            </a:custGeom>
            <a:noFill/>
            <a:ln w="19050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5183898" y="3435374"/>
              <a:ext cx="628204" cy="482051"/>
            </a:xfrm>
            <a:custGeom>
              <a:avLst/>
              <a:gdLst/>
              <a:ahLst/>
              <a:cxnLst>
                <a:cxn ang="0">
                  <a:pos x="53" y="32"/>
                </a:cxn>
                <a:cxn ang="0">
                  <a:pos x="35" y="24"/>
                </a:cxn>
                <a:cxn ang="0">
                  <a:pos x="1" y="46"/>
                </a:cxn>
                <a:cxn ang="0">
                  <a:pos x="21" y="108"/>
                </a:cxn>
                <a:cxn ang="0">
                  <a:pos x="37" y="122"/>
                </a:cxn>
                <a:cxn ang="0">
                  <a:pos x="97" y="176"/>
                </a:cxn>
                <a:cxn ang="0">
                  <a:pos x="161" y="164"/>
                </a:cxn>
                <a:cxn ang="0">
                  <a:pos x="195" y="110"/>
                </a:cxn>
                <a:cxn ang="0">
                  <a:pos x="219" y="92"/>
                </a:cxn>
                <a:cxn ang="0">
                  <a:pos x="225" y="88"/>
                </a:cxn>
                <a:cxn ang="0">
                  <a:pos x="239" y="60"/>
                </a:cxn>
                <a:cxn ang="0">
                  <a:pos x="245" y="42"/>
                </a:cxn>
                <a:cxn ang="0">
                  <a:pos x="215" y="0"/>
                </a:cxn>
                <a:cxn ang="0">
                  <a:pos x="197" y="6"/>
                </a:cxn>
                <a:cxn ang="0">
                  <a:pos x="171" y="52"/>
                </a:cxn>
                <a:cxn ang="0">
                  <a:pos x="145" y="80"/>
                </a:cxn>
                <a:cxn ang="0">
                  <a:pos x="129" y="96"/>
                </a:cxn>
                <a:cxn ang="0">
                  <a:pos x="85" y="80"/>
                </a:cxn>
                <a:cxn ang="0">
                  <a:pos x="65" y="58"/>
                </a:cxn>
                <a:cxn ang="0">
                  <a:pos x="53" y="32"/>
                </a:cxn>
              </a:cxnLst>
              <a:rect l="0" t="0" r="r" b="b"/>
              <a:pathLst>
                <a:path w="245" h="188">
                  <a:moveTo>
                    <a:pt x="53" y="32"/>
                  </a:moveTo>
                  <a:cubicBezTo>
                    <a:pt x="39" y="27"/>
                    <a:pt x="45" y="30"/>
                    <a:pt x="35" y="24"/>
                  </a:cubicBezTo>
                  <a:cubicBezTo>
                    <a:pt x="15" y="26"/>
                    <a:pt x="7" y="27"/>
                    <a:pt x="1" y="46"/>
                  </a:cubicBezTo>
                  <a:cubicBezTo>
                    <a:pt x="3" y="70"/>
                    <a:pt x="0" y="94"/>
                    <a:pt x="21" y="108"/>
                  </a:cubicBezTo>
                  <a:cubicBezTo>
                    <a:pt x="25" y="114"/>
                    <a:pt x="37" y="122"/>
                    <a:pt x="37" y="122"/>
                  </a:cubicBezTo>
                  <a:cubicBezTo>
                    <a:pt x="43" y="141"/>
                    <a:pt x="77" y="169"/>
                    <a:pt x="97" y="176"/>
                  </a:cubicBezTo>
                  <a:cubicBezTo>
                    <a:pt x="114" y="175"/>
                    <a:pt x="153" y="188"/>
                    <a:pt x="161" y="164"/>
                  </a:cubicBezTo>
                  <a:cubicBezTo>
                    <a:pt x="166" y="125"/>
                    <a:pt x="165" y="130"/>
                    <a:pt x="195" y="110"/>
                  </a:cubicBezTo>
                  <a:cubicBezTo>
                    <a:pt x="203" y="104"/>
                    <a:pt x="210" y="98"/>
                    <a:pt x="219" y="92"/>
                  </a:cubicBezTo>
                  <a:cubicBezTo>
                    <a:pt x="221" y="91"/>
                    <a:pt x="225" y="88"/>
                    <a:pt x="225" y="88"/>
                  </a:cubicBezTo>
                  <a:cubicBezTo>
                    <a:pt x="232" y="77"/>
                    <a:pt x="235" y="73"/>
                    <a:pt x="239" y="60"/>
                  </a:cubicBezTo>
                  <a:cubicBezTo>
                    <a:pt x="241" y="54"/>
                    <a:pt x="245" y="42"/>
                    <a:pt x="245" y="42"/>
                  </a:cubicBezTo>
                  <a:cubicBezTo>
                    <a:pt x="243" y="18"/>
                    <a:pt x="238" y="8"/>
                    <a:pt x="215" y="0"/>
                  </a:cubicBezTo>
                  <a:cubicBezTo>
                    <a:pt x="207" y="1"/>
                    <a:pt x="203" y="0"/>
                    <a:pt x="197" y="6"/>
                  </a:cubicBezTo>
                  <a:cubicBezTo>
                    <a:pt x="184" y="19"/>
                    <a:pt x="191" y="45"/>
                    <a:pt x="171" y="52"/>
                  </a:cubicBezTo>
                  <a:cubicBezTo>
                    <a:pt x="162" y="61"/>
                    <a:pt x="155" y="73"/>
                    <a:pt x="145" y="80"/>
                  </a:cubicBezTo>
                  <a:cubicBezTo>
                    <a:pt x="140" y="87"/>
                    <a:pt x="136" y="91"/>
                    <a:pt x="129" y="96"/>
                  </a:cubicBezTo>
                  <a:cubicBezTo>
                    <a:pt x="93" y="93"/>
                    <a:pt x="106" y="94"/>
                    <a:pt x="85" y="80"/>
                  </a:cubicBezTo>
                  <a:cubicBezTo>
                    <a:pt x="80" y="72"/>
                    <a:pt x="73" y="63"/>
                    <a:pt x="65" y="58"/>
                  </a:cubicBezTo>
                  <a:cubicBezTo>
                    <a:pt x="63" y="55"/>
                    <a:pt x="47" y="38"/>
                    <a:pt x="53" y="32"/>
                  </a:cubicBezTo>
                  <a:close/>
                </a:path>
              </a:pathLst>
            </a:custGeom>
            <a:noFill/>
            <a:ln w="19050" cmpd="sng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7" name="Groupe 36"/>
          <p:cNvGrpSpPr/>
          <p:nvPr/>
        </p:nvGrpSpPr>
        <p:grpSpPr>
          <a:xfrm>
            <a:off x="2134200" y="1999800"/>
            <a:ext cx="4800000" cy="3600000"/>
            <a:chOff x="2667000" y="1371600"/>
            <a:chExt cx="4800000" cy="3600000"/>
          </a:xfrm>
        </p:grpSpPr>
        <p:pic>
          <p:nvPicPr>
            <p:cNvPr id="14" name="Picture 9" descr="slice 6"/>
            <p:cNvPicPr>
              <a:picLocks noChangeAspect="1" noChangeArrowheads="1"/>
            </p:cNvPicPr>
            <p:nvPr/>
          </p:nvPicPr>
          <p:blipFill>
            <a:blip r:embed="rId5" cstate="print"/>
            <a:stretch>
              <a:fillRect/>
            </a:stretch>
          </p:blipFill>
          <p:spPr bwMode="auto">
            <a:xfrm>
              <a:off x="2667000" y="1371600"/>
              <a:ext cx="4800000" cy="3600000"/>
            </a:xfrm>
            <a:prstGeom prst="rect">
              <a:avLst/>
            </a:prstGeom>
            <a:noFill/>
          </p:spPr>
        </p:pic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4620846" y="2966472"/>
              <a:ext cx="964103" cy="733333"/>
            </a:xfrm>
            <a:custGeom>
              <a:avLst/>
              <a:gdLst/>
              <a:ahLst/>
              <a:cxnLst>
                <a:cxn ang="0">
                  <a:pos x="132" y="14"/>
                </a:cxn>
                <a:cxn ang="0">
                  <a:pos x="90" y="22"/>
                </a:cxn>
                <a:cxn ang="0">
                  <a:pos x="70" y="28"/>
                </a:cxn>
                <a:cxn ang="0">
                  <a:pos x="64" y="30"/>
                </a:cxn>
                <a:cxn ang="0">
                  <a:pos x="42" y="52"/>
                </a:cxn>
                <a:cxn ang="0">
                  <a:pos x="22" y="82"/>
                </a:cxn>
                <a:cxn ang="0">
                  <a:pos x="18" y="94"/>
                </a:cxn>
                <a:cxn ang="0">
                  <a:pos x="90" y="274"/>
                </a:cxn>
                <a:cxn ang="0">
                  <a:pos x="294" y="270"/>
                </a:cxn>
                <a:cxn ang="0">
                  <a:pos x="336" y="240"/>
                </a:cxn>
                <a:cxn ang="0">
                  <a:pos x="352" y="216"/>
                </a:cxn>
                <a:cxn ang="0">
                  <a:pos x="272" y="0"/>
                </a:cxn>
                <a:cxn ang="0">
                  <a:pos x="126" y="6"/>
                </a:cxn>
                <a:cxn ang="0">
                  <a:pos x="122" y="20"/>
                </a:cxn>
              </a:cxnLst>
              <a:rect l="0" t="0" r="r" b="b"/>
              <a:pathLst>
                <a:path w="376" h="286">
                  <a:moveTo>
                    <a:pt x="132" y="14"/>
                  </a:moveTo>
                  <a:cubicBezTo>
                    <a:pt x="114" y="20"/>
                    <a:pt x="111" y="20"/>
                    <a:pt x="90" y="22"/>
                  </a:cubicBezTo>
                  <a:cubicBezTo>
                    <a:pt x="78" y="25"/>
                    <a:pt x="85" y="23"/>
                    <a:pt x="70" y="28"/>
                  </a:cubicBezTo>
                  <a:cubicBezTo>
                    <a:pt x="68" y="29"/>
                    <a:pt x="64" y="30"/>
                    <a:pt x="64" y="30"/>
                  </a:cubicBezTo>
                  <a:cubicBezTo>
                    <a:pt x="57" y="37"/>
                    <a:pt x="50" y="47"/>
                    <a:pt x="42" y="52"/>
                  </a:cubicBezTo>
                  <a:cubicBezTo>
                    <a:pt x="37" y="60"/>
                    <a:pt x="25" y="73"/>
                    <a:pt x="22" y="82"/>
                  </a:cubicBezTo>
                  <a:cubicBezTo>
                    <a:pt x="21" y="86"/>
                    <a:pt x="18" y="94"/>
                    <a:pt x="18" y="94"/>
                  </a:cubicBezTo>
                  <a:cubicBezTo>
                    <a:pt x="19" y="172"/>
                    <a:pt x="0" y="256"/>
                    <a:pt x="90" y="274"/>
                  </a:cubicBezTo>
                  <a:cubicBezTo>
                    <a:pt x="158" y="273"/>
                    <a:pt x="228" y="286"/>
                    <a:pt x="294" y="270"/>
                  </a:cubicBezTo>
                  <a:cubicBezTo>
                    <a:pt x="310" y="266"/>
                    <a:pt x="326" y="253"/>
                    <a:pt x="336" y="240"/>
                  </a:cubicBezTo>
                  <a:cubicBezTo>
                    <a:pt x="342" y="232"/>
                    <a:pt x="352" y="216"/>
                    <a:pt x="352" y="216"/>
                  </a:cubicBezTo>
                  <a:cubicBezTo>
                    <a:pt x="370" y="127"/>
                    <a:pt x="376" y="12"/>
                    <a:pt x="272" y="0"/>
                  </a:cubicBezTo>
                  <a:cubicBezTo>
                    <a:pt x="197" y="1"/>
                    <a:pt x="181" y="1"/>
                    <a:pt x="126" y="6"/>
                  </a:cubicBezTo>
                  <a:cubicBezTo>
                    <a:pt x="124" y="11"/>
                    <a:pt x="122" y="20"/>
                    <a:pt x="122" y="20"/>
                  </a:cubicBezTo>
                </a:path>
              </a:pathLst>
            </a:custGeom>
            <a:noFill/>
            <a:ln w="19050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4815718" y="3186985"/>
              <a:ext cx="430769" cy="387180"/>
            </a:xfrm>
            <a:custGeom>
              <a:avLst/>
              <a:gdLst/>
              <a:ahLst/>
              <a:cxnLst>
                <a:cxn ang="0">
                  <a:pos x="100" y="16"/>
                </a:cxn>
                <a:cxn ang="0">
                  <a:pos x="64" y="8"/>
                </a:cxn>
                <a:cxn ang="0">
                  <a:pos x="2" y="34"/>
                </a:cxn>
                <a:cxn ang="0">
                  <a:pos x="8" y="128"/>
                </a:cxn>
                <a:cxn ang="0">
                  <a:pos x="30" y="146"/>
                </a:cxn>
                <a:cxn ang="0">
                  <a:pos x="50" y="150"/>
                </a:cxn>
                <a:cxn ang="0">
                  <a:pos x="166" y="148"/>
                </a:cxn>
                <a:cxn ang="0">
                  <a:pos x="168" y="142"/>
                </a:cxn>
                <a:cxn ang="0">
                  <a:pos x="166" y="92"/>
                </a:cxn>
                <a:cxn ang="0">
                  <a:pos x="134" y="38"/>
                </a:cxn>
                <a:cxn ang="0">
                  <a:pos x="120" y="24"/>
                </a:cxn>
                <a:cxn ang="0">
                  <a:pos x="100" y="16"/>
                </a:cxn>
              </a:cxnLst>
              <a:rect l="0" t="0" r="r" b="b"/>
              <a:pathLst>
                <a:path w="168" h="151">
                  <a:moveTo>
                    <a:pt x="100" y="16"/>
                  </a:moveTo>
                  <a:cubicBezTo>
                    <a:pt x="88" y="14"/>
                    <a:pt x="76" y="11"/>
                    <a:pt x="64" y="8"/>
                  </a:cubicBezTo>
                  <a:cubicBezTo>
                    <a:pt x="24" y="10"/>
                    <a:pt x="10" y="0"/>
                    <a:pt x="2" y="34"/>
                  </a:cubicBezTo>
                  <a:cubicBezTo>
                    <a:pt x="3" y="53"/>
                    <a:pt x="0" y="103"/>
                    <a:pt x="8" y="128"/>
                  </a:cubicBezTo>
                  <a:cubicBezTo>
                    <a:pt x="10" y="135"/>
                    <a:pt x="23" y="145"/>
                    <a:pt x="30" y="146"/>
                  </a:cubicBezTo>
                  <a:cubicBezTo>
                    <a:pt x="37" y="147"/>
                    <a:pt x="50" y="150"/>
                    <a:pt x="50" y="150"/>
                  </a:cubicBezTo>
                  <a:cubicBezTo>
                    <a:pt x="89" y="149"/>
                    <a:pt x="127" y="151"/>
                    <a:pt x="166" y="148"/>
                  </a:cubicBezTo>
                  <a:cubicBezTo>
                    <a:pt x="168" y="148"/>
                    <a:pt x="168" y="144"/>
                    <a:pt x="168" y="142"/>
                  </a:cubicBezTo>
                  <a:cubicBezTo>
                    <a:pt x="168" y="125"/>
                    <a:pt x="167" y="109"/>
                    <a:pt x="166" y="92"/>
                  </a:cubicBezTo>
                  <a:cubicBezTo>
                    <a:pt x="165" y="69"/>
                    <a:pt x="153" y="51"/>
                    <a:pt x="134" y="38"/>
                  </a:cubicBezTo>
                  <a:cubicBezTo>
                    <a:pt x="131" y="34"/>
                    <a:pt x="124" y="27"/>
                    <a:pt x="120" y="24"/>
                  </a:cubicBezTo>
                  <a:cubicBezTo>
                    <a:pt x="114" y="20"/>
                    <a:pt x="105" y="21"/>
                    <a:pt x="100" y="16"/>
                  </a:cubicBezTo>
                  <a:close/>
                </a:path>
              </a:pathLst>
            </a:custGeom>
            <a:noFill/>
            <a:ln w="19050" cmpd="sng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2" name="Groupe 41"/>
          <p:cNvGrpSpPr/>
          <p:nvPr/>
        </p:nvGrpSpPr>
        <p:grpSpPr>
          <a:xfrm>
            <a:off x="2133600" y="1981200"/>
            <a:ext cx="4800000" cy="3600000"/>
            <a:chOff x="4495800" y="2971800"/>
            <a:chExt cx="4800000" cy="3600000"/>
          </a:xfrm>
        </p:grpSpPr>
        <p:pic>
          <p:nvPicPr>
            <p:cNvPr id="34" name="Picture 14" descr="slice 11"/>
            <p:cNvPicPr>
              <a:picLocks noChangeAspect="1" noChangeArrowheads="1"/>
            </p:cNvPicPr>
            <p:nvPr/>
          </p:nvPicPr>
          <p:blipFill>
            <a:blip r:embed="rId6" cstate="print"/>
            <a:stretch>
              <a:fillRect/>
            </a:stretch>
          </p:blipFill>
          <p:spPr bwMode="auto">
            <a:xfrm>
              <a:off x="4495800" y="2971800"/>
              <a:ext cx="4800000" cy="3600000"/>
            </a:xfrm>
            <a:prstGeom prst="rect">
              <a:avLst/>
            </a:prstGeom>
            <a:noFill/>
          </p:spPr>
        </p:pic>
        <p:sp>
          <p:nvSpPr>
            <p:cNvPr id="35" name="Freeform 25"/>
            <p:cNvSpPr>
              <a:spLocks/>
            </p:cNvSpPr>
            <p:nvPr/>
          </p:nvSpPr>
          <p:spPr bwMode="auto">
            <a:xfrm>
              <a:off x="6603492" y="4669236"/>
              <a:ext cx="694873" cy="553846"/>
            </a:xfrm>
            <a:custGeom>
              <a:avLst/>
              <a:gdLst/>
              <a:ahLst/>
              <a:cxnLst>
                <a:cxn ang="0">
                  <a:pos x="138" y="10"/>
                </a:cxn>
                <a:cxn ang="0">
                  <a:pos x="100" y="20"/>
                </a:cxn>
                <a:cxn ang="0">
                  <a:pos x="70" y="30"/>
                </a:cxn>
                <a:cxn ang="0">
                  <a:pos x="58" y="38"/>
                </a:cxn>
                <a:cxn ang="0">
                  <a:pos x="42" y="52"/>
                </a:cxn>
                <a:cxn ang="0">
                  <a:pos x="20" y="76"/>
                </a:cxn>
                <a:cxn ang="0">
                  <a:pos x="4" y="106"/>
                </a:cxn>
                <a:cxn ang="0">
                  <a:pos x="0" y="118"/>
                </a:cxn>
                <a:cxn ang="0">
                  <a:pos x="10" y="236"/>
                </a:cxn>
                <a:cxn ang="0">
                  <a:pos x="26" y="268"/>
                </a:cxn>
                <a:cxn ang="0">
                  <a:pos x="44" y="274"/>
                </a:cxn>
                <a:cxn ang="0">
                  <a:pos x="262" y="272"/>
                </a:cxn>
                <a:cxn ang="0">
                  <a:pos x="292" y="256"/>
                </a:cxn>
                <a:cxn ang="0">
                  <a:pos x="312" y="220"/>
                </a:cxn>
                <a:cxn ang="0">
                  <a:pos x="272" y="48"/>
                </a:cxn>
                <a:cxn ang="0">
                  <a:pos x="208" y="2"/>
                </a:cxn>
                <a:cxn ang="0">
                  <a:pos x="136" y="6"/>
                </a:cxn>
                <a:cxn ang="0">
                  <a:pos x="126" y="16"/>
                </a:cxn>
              </a:cxnLst>
              <a:rect l="0" t="0" r="r" b="b"/>
              <a:pathLst>
                <a:path w="319" h="274">
                  <a:moveTo>
                    <a:pt x="138" y="10"/>
                  </a:moveTo>
                  <a:cubicBezTo>
                    <a:pt x="125" y="14"/>
                    <a:pt x="114" y="18"/>
                    <a:pt x="100" y="20"/>
                  </a:cubicBezTo>
                  <a:cubicBezTo>
                    <a:pt x="92" y="23"/>
                    <a:pt x="77" y="25"/>
                    <a:pt x="70" y="30"/>
                  </a:cubicBezTo>
                  <a:cubicBezTo>
                    <a:pt x="66" y="33"/>
                    <a:pt x="58" y="38"/>
                    <a:pt x="58" y="38"/>
                  </a:cubicBezTo>
                  <a:cubicBezTo>
                    <a:pt x="54" y="44"/>
                    <a:pt x="42" y="52"/>
                    <a:pt x="42" y="52"/>
                  </a:cubicBezTo>
                  <a:cubicBezTo>
                    <a:pt x="36" y="61"/>
                    <a:pt x="29" y="70"/>
                    <a:pt x="20" y="76"/>
                  </a:cubicBezTo>
                  <a:cubicBezTo>
                    <a:pt x="16" y="87"/>
                    <a:pt x="9" y="96"/>
                    <a:pt x="4" y="106"/>
                  </a:cubicBezTo>
                  <a:cubicBezTo>
                    <a:pt x="2" y="110"/>
                    <a:pt x="0" y="118"/>
                    <a:pt x="0" y="118"/>
                  </a:cubicBezTo>
                  <a:cubicBezTo>
                    <a:pt x="1" y="160"/>
                    <a:pt x="0" y="196"/>
                    <a:pt x="10" y="236"/>
                  </a:cubicBezTo>
                  <a:cubicBezTo>
                    <a:pt x="13" y="246"/>
                    <a:pt x="15" y="262"/>
                    <a:pt x="26" y="268"/>
                  </a:cubicBezTo>
                  <a:cubicBezTo>
                    <a:pt x="32" y="271"/>
                    <a:pt x="44" y="274"/>
                    <a:pt x="44" y="274"/>
                  </a:cubicBezTo>
                  <a:cubicBezTo>
                    <a:pt x="117" y="273"/>
                    <a:pt x="189" y="274"/>
                    <a:pt x="262" y="272"/>
                  </a:cubicBezTo>
                  <a:cubicBezTo>
                    <a:pt x="273" y="272"/>
                    <a:pt x="292" y="256"/>
                    <a:pt x="292" y="256"/>
                  </a:cubicBezTo>
                  <a:cubicBezTo>
                    <a:pt x="300" y="244"/>
                    <a:pt x="304" y="232"/>
                    <a:pt x="312" y="220"/>
                  </a:cubicBezTo>
                  <a:cubicBezTo>
                    <a:pt x="318" y="179"/>
                    <a:pt x="319" y="80"/>
                    <a:pt x="272" y="48"/>
                  </a:cubicBezTo>
                  <a:cubicBezTo>
                    <a:pt x="259" y="28"/>
                    <a:pt x="231" y="10"/>
                    <a:pt x="208" y="2"/>
                  </a:cubicBezTo>
                  <a:cubicBezTo>
                    <a:pt x="184" y="3"/>
                    <a:pt x="159" y="0"/>
                    <a:pt x="136" y="6"/>
                  </a:cubicBezTo>
                  <a:cubicBezTo>
                    <a:pt x="131" y="7"/>
                    <a:pt x="126" y="16"/>
                    <a:pt x="126" y="16"/>
                  </a:cubicBezTo>
                </a:path>
              </a:pathLst>
            </a:custGeom>
            <a:noFill/>
            <a:ln w="19050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36" name="Freeform 26"/>
            <p:cNvSpPr>
              <a:spLocks/>
            </p:cNvSpPr>
            <p:nvPr/>
          </p:nvSpPr>
          <p:spPr bwMode="auto">
            <a:xfrm>
              <a:off x="6765032" y="4700005"/>
              <a:ext cx="384615" cy="484616"/>
            </a:xfrm>
            <a:custGeom>
              <a:avLst/>
              <a:gdLst/>
              <a:ahLst/>
              <a:cxnLst>
                <a:cxn ang="0">
                  <a:pos x="59" y="6"/>
                </a:cxn>
                <a:cxn ang="0">
                  <a:pos x="3" y="28"/>
                </a:cxn>
                <a:cxn ang="0">
                  <a:pos x="15" y="64"/>
                </a:cxn>
                <a:cxn ang="0">
                  <a:pos x="21" y="130"/>
                </a:cxn>
                <a:cxn ang="0">
                  <a:pos x="31" y="170"/>
                </a:cxn>
                <a:cxn ang="0">
                  <a:pos x="47" y="182"/>
                </a:cxn>
                <a:cxn ang="0">
                  <a:pos x="119" y="174"/>
                </a:cxn>
                <a:cxn ang="0">
                  <a:pos x="137" y="132"/>
                </a:cxn>
                <a:cxn ang="0">
                  <a:pos x="139" y="126"/>
                </a:cxn>
                <a:cxn ang="0">
                  <a:pos x="143" y="120"/>
                </a:cxn>
                <a:cxn ang="0">
                  <a:pos x="147" y="108"/>
                </a:cxn>
                <a:cxn ang="0">
                  <a:pos x="137" y="70"/>
                </a:cxn>
                <a:cxn ang="0">
                  <a:pos x="109" y="150"/>
                </a:cxn>
                <a:cxn ang="0">
                  <a:pos x="91" y="128"/>
                </a:cxn>
                <a:cxn ang="0">
                  <a:pos x="79" y="116"/>
                </a:cxn>
                <a:cxn ang="0">
                  <a:pos x="77" y="110"/>
                </a:cxn>
                <a:cxn ang="0">
                  <a:pos x="71" y="108"/>
                </a:cxn>
                <a:cxn ang="0">
                  <a:pos x="67" y="96"/>
                </a:cxn>
                <a:cxn ang="0">
                  <a:pos x="67" y="18"/>
                </a:cxn>
                <a:cxn ang="0">
                  <a:pos x="59" y="6"/>
                </a:cxn>
              </a:cxnLst>
              <a:rect l="0" t="0" r="r" b="b"/>
              <a:pathLst>
                <a:path w="150" h="189">
                  <a:moveTo>
                    <a:pt x="59" y="6"/>
                  </a:moveTo>
                  <a:cubicBezTo>
                    <a:pt x="29" y="7"/>
                    <a:pt x="12" y="0"/>
                    <a:pt x="3" y="28"/>
                  </a:cubicBezTo>
                  <a:cubicBezTo>
                    <a:pt x="5" y="48"/>
                    <a:pt x="0" y="54"/>
                    <a:pt x="15" y="64"/>
                  </a:cubicBezTo>
                  <a:cubicBezTo>
                    <a:pt x="25" y="94"/>
                    <a:pt x="18" y="70"/>
                    <a:pt x="21" y="130"/>
                  </a:cubicBezTo>
                  <a:cubicBezTo>
                    <a:pt x="22" y="148"/>
                    <a:pt x="17" y="161"/>
                    <a:pt x="31" y="170"/>
                  </a:cubicBezTo>
                  <a:cubicBezTo>
                    <a:pt x="36" y="177"/>
                    <a:pt x="40" y="177"/>
                    <a:pt x="47" y="182"/>
                  </a:cubicBezTo>
                  <a:cubicBezTo>
                    <a:pt x="78" y="181"/>
                    <a:pt x="97" y="189"/>
                    <a:pt x="119" y="174"/>
                  </a:cubicBezTo>
                  <a:cubicBezTo>
                    <a:pt x="124" y="160"/>
                    <a:pt x="126" y="143"/>
                    <a:pt x="137" y="132"/>
                  </a:cubicBezTo>
                  <a:cubicBezTo>
                    <a:pt x="138" y="130"/>
                    <a:pt x="138" y="128"/>
                    <a:pt x="139" y="126"/>
                  </a:cubicBezTo>
                  <a:cubicBezTo>
                    <a:pt x="140" y="124"/>
                    <a:pt x="142" y="122"/>
                    <a:pt x="143" y="120"/>
                  </a:cubicBezTo>
                  <a:cubicBezTo>
                    <a:pt x="145" y="116"/>
                    <a:pt x="147" y="108"/>
                    <a:pt x="147" y="108"/>
                  </a:cubicBezTo>
                  <a:cubicBezTo>
                    <a:pt x="146" y="91"/>
                    <a:pt x="150" y="79"/>
                    <a:pt x="137" y="70"/>
                  </a:cubicBezTo>
                  <a:cubicBezTo>
                    <a:pt x="111" y="79"/>
                    <a:pt x="121" y="132"/>
                    <a:pt x="109" y="150"/>
                  </a:cubicBezTo>
                  <a:cubicBezTo>
                    <a:pt x="99" y="143"/>
                    <a:pt x="98" y="136"/>
                    <a:pt x="91" y="128"/>
                  </a:cubicBezTo>
                  <a:cubicBezTo>
                    <a:pt x="88" y="124"/>
                    <a:pt x="79" y="116"/>
                    <a:pt x="79" y="116"/>
                  </a:cubicBezTo>
                  <a:cubicBezTo>
                    <a:pt x="78" y="114"/>
                    <a:pt x="78" y="111"/>
                    <a:pt x="77" y="110"/>
                  </a:cubicBezTo>
                  <a:cubicBezTo>
                    <a:pt x="76" y="109"/>
                    <a:pt x="72" y="110"/>
                    <a:pt x="71" y="108"/>
                  </a:cubicBezTo>
                  <a:cubicBezTo>
                    <a:pt x="69" y="105"/>
                    <a:pt x="67" y="96"/>
                    <a:pt x="67" y="96"/>
                  </a:cubicBezTo>
                  <a:cubicBezTo>
                    <a:pt x="68" y="68"/>
                    <a:pt x="71" y="46"/>
                    <a:pt x="67" y="18"/>
                  </a:cubicBezTo>
                  <a:cubicBezTo>
                    <a:pt x="66" y="8"/>
                    <a:pt x="54" y="15"/>
                    <a:pt x="59" y="6"/>
                  </a:cubicBezTo>
                  <a:close/>
                </a:path>
              </a:pathLst>
            </a:custGeom>
            <a:noFill/>
            <a:ln w="19050" cmpd="sng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1" name="Groupe 40"/>
          <p:cNvGrpSpPr/>
          <p:nvPr/>
        </p:nvGrpSpPr>
        <p:grpSpPr>
          <a:xfrm>
            <a:off x="2134200" y="1981200"/>
            <a:ext cx="4800000" cy="3600000"/>
            <a:chOff x="4191000" y="2590800"/>
            <a:chExt cx="4800000" cy="3600000"/>
          </a:xfrm>
        </p:grpSpPr>
        <p:pic>
          <p:nvPicPr>
            <p:cNvPr id="30" name="Picture 13" descr="slice 10"/>
            <p:cNvPicPr>
              <a:picLocks noChangeAspect="1" noChangeArrowheads="1"/>
            </p:cNvPicPr>
            <p:nvPr/>
          </p:nvPicPr>
          <p:blipFill>
            <a:blip r:embed="rId7" cstate="print"/>
            <a:stretch>
              <a:fillRect/>
            </a:stretch>
          </p:blipFill>
          <p:spPr bwMode="auto">
            <a:xfrm>
              <a:off x="4191000" y="2590800"/>
              <a:ext cx="4800000" cy="3600000"/>
            </a:xfrm>
            <a:prstGeom prst="rect">
              <a:avLst/>
            </a:prstGeom>
            <a:noFill/>
          </p:spPr>
        </p:pic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6247410" y="4257467"/>
              <a:ext cx="787180" cy="646154"/>
            </a:xfrm>
            <a:custGeom>
              <a:avLst/>
              <a:gdLst/>
              <a:ahLst/>
              <a:cxnLst>
                <a:cxn ang="0">
                  <a:pos x="138" y="10"/>
                </a:cxn>
                <a:cxn ang="0">
                  <a:pos x="100" y="20"/>
                </a:cxn>
                <a:cxn ang="0">
                  <a:pos x="70" y="30"/>
                </a:cxn>
                <a:cxn ang="0">
                  <a:pos x="58" y="38"/>
                </a:cxn>
                <a:cxn ang="0">
                  <a:pos x="42" y="52"/>
                </a:cxn>
                <a:cxn ang="0">
                  <a:pos x="20" y="76"/>
                </a:cxn>
                <a:cxn ang="0">
                  <a:pos x="4" y="106"/>
                </a:cxn>
                <a:cxn ang="0">
                  <a:pos x="0" y="118"/>
                </a:cxn>
                <a:cxn ang="0">
                  <a:pos x="10" y="236"/>
                </a:cxn>
                <a:cxn ang="0">
                  <a:pos x="26" y="268"/>
                </a:cxn>
                <a:cxn ang="0">
                  <a:pos x="44" y="274"/>
                </a:cxn>
                <a:cxn ang="0">
                  <a:pos x="262" y="272"/>
                </a:cxn>
                <a:cxn ang="0">
                  <a:pos x="292" y="256"/>
                </a:cxn>
                <a:cxn ang="0">
                  <a:pos x="312" y="220"/>
                </a:cxn>
                <a:cxn ang="0">
                  <a:pos x="272" y="48"/>
                </a:cxn>
                <a:cxn ang="0">
                  <a:pos x="208" y="2"/>
                </a:cxn>
                <a:cxn ang="0">
                  <a:pos x="136" y="6"/>
                </a:cxn>
                <a:cxn ang="0">
                  <a:pos x="126" y="16"/>
                </a:cxn>
              </a:cxnLst>
              <a:rect l="0" t="0" r="r" b="b"/>
              <a:pathLst>
                <a:path w="319" h="274">
                  <a:moveTo>
                    <a:pt x="138" y="10"/>
                  </a:moveTo>
                  <a:cubicBezTo>
                    <a:pt x="125" y="14"/>
                    <a:pt x="114" y="18"/>
                    <a:pt x="100" y="20"/>
                  </a:cubicBezTo>
                  <a:cubicBezTo>
                    <a:pt x="92" y="23"/>
                    <a:pt x="77" y="25"/>
                    <a:pt x="70" y="30"/>
                  </a:cubicBezTo>
                  <a:cubicBezTo>
                    <a:pt x="66" y="33"/>
                    <a:pt x="58" y="38"/>
                    <a:pt x="58" y="38"/>
                  </a:cubicBezTo>
                  <a:cubicBezTo>
                    <a:pt x="54" y="44"/>
                    <a:pt x="42" y="52"/>
                    <a:pt x="42" y="52"/>
                  </a:cubicBezTo>
                  <a:cubicBezTo>
                    <a:pt x="36" y="61"/>
                    <a:pt x="29" y="70"/>
                    <a:pt x="20" y="76"/>
                  </a:cubicBezTo>
                  <a:cubicBezTo>
                    <a:pt x="16" y="87"/>
                    <a:pt x="9" y="96"/>
                    <a:pt x="4" y="106"/>
                  </a:cubicBezTo>
                  <a:cubicBezTo>
                    <a:pt x="2" y="110"/>
                    <a:pt x="0" y="118"/>
                    <a:pt x="0" y="118"/>
                  </a:cubicBezTo>
                  <a:cubicBezTo>
                    <a:pt x="1" y="160"/>
                    <a:pt x="0" y="196"/>
                    <a:pt x="10" y="236"/>
                  </a:cubicBezTo>
                  <a:cubicBezTo>
                    <a:pt x="13" y="246"/>
                    <a:pt x="15" y="262"/>
                    <a:pt x="26" y="268"/>
                  </a:cubicBezTo>
                  <a:cubicBezTo>
                    <a:pt x="32" y="271"/>
                    <a:pt x="44" y="274"/>
                    <a:pt x="44" y="274"/>
                  </a:cubicBezTo>
                  <a:cubicBezTo>
                    <a:pt x="117" y="273"/>
                    <a:pt x="189" y="274"/>
                    <a:pt x="262" y="272"/>
                  </a:cubicBezTo>
                  <a:cubicBezTo>
                    <a:pt x="273" y="272"/>
                    <a:pt x="292" y="256"/>
                    <a:pt x="292" y="256"/>
                  </a:cubicBezTo>
                  <a:cubicBezTo>
                    <a:pt x="300" y="244"/>
                    <a:pt x="304" y="232"/>
                    <a:pt x="312" y="220"/>
                  </a:cubicBezTo>
                  <a:cubicBezTo>
                    <a:pt x="318" y="179"/>
                    <a:pt x="319" y="80"/>
                    <a:pt x="272" y="48"/>
                  </a:cubicBezTo>
                  <a:cubicBezTo>
                    <a:pt x="259" y="28"/>
                    <a:pt x="231" y="10"/>
                    <a:pt x="208" y="2"/>
                  </a:cubicBezTo>
                  <a:cubicBezTo>
                    <a:pt x="184" y="3"/>
                    <a:pt x="159" y="0"/>
                    <a:pt x="136" y="6"/>
                  </a:cubicBezTo>
                  <a:cubicBezTo>
                    <a:pt x="131" y="7"/>
                    <a:pt x="126" y="16"/>
                    <a:pt x="126" y="16"/>
                  </a:cubicBezTo>
                </a:path>
              </a:pathLst>
            </a:custGeom>
            <a:noFill/>
            <a:ln w="19050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6442282" y="4298492"/>
              <a:ext cx="430769" cy="487179"/>
            </a:xfrm>
            <a:custGeom>
              <a:avLst/>
              <a:gdLst/>
              <a:ahLst/>
              <a:cxnLst>
                <a:cxn ang="0">
                  <a:pos x="74" y="18"/>
                </a:cxn>
                <a:cxn ang="0">
                  <a:pos x="20" y="10"/>
                </a:cxn>
                <a:cxn ang="0">
                  <a:pos x="4" y="24"/>
                </a:cxn>
                <a:cxn ang="0">
                  <a:pos x="0" y="36"/>
                </a:cxn>
                <a:cxn ang="0">
                  <a:pos x="16" y="62"/>
                </a:cxn>
                <a:cxn ang="0">
                  <a:pos x="10" y="124"/>
                </a:cxn>
                <a:cxn ang="0">
                  <a:pos x="8" y="130"/>
                </a:cxn>
                <a:cxn ang="0">
                  <a:pos x="4" y="136"/>
                </a:cxn>
                <a:cxn ang="0">
                  <a:pos x="0" y="148"/>
                </a:cxn>
                <a:cxn ang="0">
                  <a:pos x="14" y="190"/>
                </a:cxn>
                <a:cxn ang="0">
                  <a:pos x="46" y="188"/>
                </a:cxn>
                <a:cxn ang="0">
                  <a:pos x="64" y="176"/>
                </a:cxn>
                <a:cxn ang="0">
                  <a:pos x="122" y="174"/>
                </a:cxn>
                <a:cxn ang="0">
                  <a:pos x="136" y="170"/>
                </a:cxn>
                <a:cxn ang="0">
                  <a:pos x="148" y="162"/>
                </a:cxn>
                <a:cxn ang="0">
                  <a:pos x="164" y="138"/>
                </a:cxn>
                <a:cxn ang="0">
                  <a:pos x="168" y="126"/>
                </a:cxn>
                <a:cxn ang="0">
                  <a:pos x="166" y="98"/>
                </a:cxn>
                <a:cxn ang="0">
                  <a:pos x="150" y="74"/>
                </a:cxn>
                <a:cxn ang="0">
                  <a:pos x="124" y="98"/>
                </a:cxn>
                <a:cxn ang="0">
                  <a:pos x="112" y="126"/>
                </a:cxn>
                <a:cxn ang="0">
                  <a:pos x="66" y="124"/>
                </a:cxn>
                <a:cxn ang="0">
                  <a:pos x="62" y="112"/>
                </a:cxn>
                <a:cxn ang="0">
                  <a:pos x="74" y="74"/>
                </a:cxn>
                <a:cxn ang="0">
                  <a:pos x="82" y="62"/>
                </a:cxn>
                <a:cxn ang="0">
                  <a:pos x="74" y="16"/>
                </a:cxn>
                <a:cxn ang="0">
                  <a:pos x="56" y="2"/>
                </a:cxn>
              </a:cxnLst>
              <a:rect l="0" t="0" r="r" b="b"/>
              <a:pathLst>
                <a:path w="168" h="190">
                  <a:moveTo>
                    <a:pt x="74" y="18"/>
                  </a:moveTo>
                  <a:cubicBezTo>
                    <a:pt x="56" y="0"/>
                    <a:pt x="56" y="8"/>
                    <a:pt x="20" y="10"/>
                  </a:cubicBezTo>
                  <a:cubicBezTo>
                    <a:pt x="13" y="12"/>
                    <a:pt x="7" y="17"/>
                    <a:pt x="4" y="24"/>
                  </a:cubicBezTo>
                  <a:cubicBezTo>
                    <a:pt x="2" y="28"/>
                    <a:pt x="0" y="36"/>
                    <a:pt x="0" y="36"/>
                  </a:cubicBezTo>
                  <a:cubicBezTo>
                    <a:pt x="4" y="47"/>
                    <a:pt x="4" y="58"/>
                    <a:pt x="16" y="62"/>
                  </a:cubicBezTo>
                  <a:cubicBezTo>
                    <a:pt x="27" y="79"/>
                    <a:pt x="28" y="112"/>
                    <a:pt x="10" y="124"/>
                  </a:cubicBezTo>
                  <a:cubicBezTo>
                    <a:pt x="9" y="126"/>
                    <a:pt x="9" y="128"/>
                    <a:pt x="8" y="130"/>
                  </a:cubicBezTo>
                  <a:cubicBezTo>
                    <a:pt x="7" y="132"/>
                    <a:pt x="5" y="134"/>
                    <a:pt x="4" y="136"/>
                  </a:cubicBezTo>
                  <a:cubicBezTo>
                    <a:pt x="2" y="140"/>
                    <a:pt x="0" y="148"/>
                    <a:pt x="0" y="148"/>
                  </a:cubicBezTo>
                  <a:cubicBezTo>
                    <a:pt x="1" y="163"/>
                    <a:pt x="1" y="181"/>
                    <a:pt x="14" y="190"/>
                  </a:cubicBezTo>
                  <a:cubicBezTo>
                    <a:pt x="25" y="189"/>
                    <a:pt x="35" y="190"/>
                    <a:pt x="46" y="188"/>
                  </a:cubicBezTo>
                  <a:cubicBezTo>
                    <a:pt x="54" y="187"/>
                    <a:pt x="55" y="177"/>
                    <a:pt x="64" y="176"/>
                  </a:cubicBezTo>
                  <a:cubicBezTo>
                    <a:pt x="83" y="175"/>
                    <a:pt x="103" y="175"/>
                    <a:pt x="122" y="174"/>
                  </a:cubicBezTo>
                  <a:cubicBezTo>
                    <a:pt x="124" y="174"/>
                    <a:pt x="134" y="171"/>
                    <a:pt x="136" y="170"/>
                  </a:cubicBezTo>
                  <a:cubicBezTo>
                    <a:pt x="140" y="168"/>
                    <a:pt x="148" y="162"/>
                    <a:pt x="148" y="162"/>
                  </a:cubicBezTo>
                  <a:cubicBezTo>
                    <a:pt x="153" y="154"/>
                    <a:pt x="159" y="146"/>
                    <a:pt x="164" y="138"/>
                  </a:cubicBezTo>
                  <a:cubicBezTo>
                    <a:pt x="166" y="134"/>
                    <a:pt x="168" y="126"/>
                    <a:pt x="168" y="126"/>
                  </a:cubicBezTo>
                  <a:cubicBezTo>
                    <a:pt x="167" y="117"/>
                    <a:pt x="168" y="107"/>
                    <a:pt x="166" y="98"/>
                  </a:cubicBezTo>
                  <a:cubicBezTo>
                    <a:pt x="164" y="89"/>
                    <a:pt x="150" y="74"/>
                    <a:pt x="150" y="74"/>
                  </a:cubicBezTo>
                  <a:cubicBezTo>
                    <a:pt x="132" y="77"/>
                    <a:pt x="130" y="81"/>
                    <a:pt x="124" y="98"/>
                  </a:cubicBezTo>
                  <a:cubicBezTo>
                    <a:pt x="120" y="110"/>
                    <a:pt x="124" y="122"/>
                    <a:pt x="112" y="126"/>
                  </a:cubicBezTo>
                  <a:cubicBezTo>
                    <a:pt x="97" y="125"/>
                    <a:pt x="81" y="128"/>
                    <a:pt x="66" y="124"/>
                  </a:cubicBezTo>
                  <a:cubicBezTo>
                    <a:pt x="62" y="123"/>
                    <a:pt x="62" y="112"/>
                    <a:pt x="62" y="112"/>
                  </a:cubicBezTo>
                  <a:cubicBezTo>
                    <a:pt x="64" y="98"/>
                    <a:pt x="67" y="86"/>
                    <a:pt x="74" y="74"/>
                  </a:cubicBezTo>
                  <a:cubicBezTo>
                    <a:pt x="76" y="70"/>
                    <a:pt x="82" y="62"/>
                    <a:pt x="82" y="62"/>
                  </a:cubicBezTo>
                  <a:cubicBezTo>
                    <a:pt x="82" y="57"/>
                    <a:pt x="83" y="25"/>
                    <a:pt x="74" y="16"/>
                  </a:cubicBezTo>
                  <a:cubicBezTo>
                    <a:pt x="69" y="11"/>
                    <a:pt x="56" y="2"/>
                    <a:pt x="56" y="2"/>
                  </a:cubicBezTo>
                </a:path>
              </a:pathLst>
            </a:custGeom>
            <a:noFill/>
            <a:ln w="19050" cmpd="sng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Results</a:t>
            </a:r>
            <a:br>
              <a:rPr lang="en-US" sz="3200" dirty="0" smtClean="0"/>
            </a:br>
            <a:r>
              <a:rPr lang="en-US" sz="2400" dirty="0" smtClean="0"/>
              <a:t>Patient 409 – with correction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11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862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6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862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8862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</a:t>
            </a:r>
            <a:r>
              <a:rPr lang="en-US" sz="2800" dirty="0" smtClean="0">
                <a:solidFill>
                  <a:schemeClr val="accent6">
                    <a:shade val="10000"/>
                  </a:schemeClr>
                </a:solidFill>
                <a:latin typeface="+mj-lt"/>
              </a:rPr>
              <a:t>8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8862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</a:t>
            </a:r>
            <a:r>
              <a:rPr lang="en-US" sz="2800" dirty="0" smtClean="0">
                <a:solidFill>
                  <a:schemeClr val="accent6">
                    <a:shade val="10000"/>
                  </a:schemeClr>
                </a:solidFill>
                <a:latin typeface="+mj-lt"/>
              </a:rPr>
              <a:t>9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962400" y="5867400"/>
            <a:ext cx="1295400" cy="457200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shade val="1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shade val="1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Outline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Introduction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Algorithm description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Results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IMPROVEMENTS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Improvements</a:t>
            </a:r>
            <a:br>
              <a:rPr lang="en-US" sz="3200" dirty="0" smtClean="0"/>
            </a:br>
            <a:r>
              <a:rPr lang="en-US" sz="3200" dirty="0" smtClean="0"/>
              <a:t> 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Better method to fit the data</a:t>
            </a:r>
          </a:p>
          <a:p>
            <a:pPr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Possibilities to apply some corrections with a pre-knowledge of values taken by parametric images to allow a better normalization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Better combination between all images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 descr="slice0t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3657600"/>
            <a:ext cx="1800000" cy="1350000"/>
          </a:xfrm>
          <a:prstGeom prst="rect">
            <a:avLst/>
          </a:prstGeom>
        </p:spPr>
      </p:pic>
      <p:pic>
        <p:nvPicPr>
          <p:cNvPr id="28" name="Image 27" descr="slice1t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9400" y="3657600"/>
            <a:ext cx="1800000" cy="1350000"/>
          </a:xfrm>
          <a:prstGeom prst="rect">
            <a:avLst/>
          </a:prstGeom>
        </p:spPr>
      </p:pic>
      <p:pic>
        <p:nvPicPr>
          <p:cNvPr id="30" name="Image 29" descr="slice16t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62800" y="3657600"/>
            <a:ext cx="1800000" cy="1350000"/>
          </a:xfrm>
          <a:prstGeom prst="rect">
            <a:avLst/>
          </a:prstGeom>
        </p:spPr>
      </p:pic>
      <p:pic>
        <p:nvPicPr>
          <p:cNvPr id="23" name="Image 22" descr="slice0t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3886200"/>
            <a:ext cx="1800000" cy="1350000"/>
          </a:xfrm>
          <a:prstGeom prst="rect">
            <a:avLst/>
          </a:prstGeom>
        </p:spPr>
      </p:pic>
      <p:pic>
        <p:nvPicPr>
          <p:cNvPr id="24" name="Image 23" descr="slice1t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7000" y="3886200"/>
            <a:ext cx="1800000" cy="1350000"/>
          </a:xfrm>
          <a:prstGeom prst="rect">
            <a:avLst/>
          </a:prstGeom>
        </p:spPr>
      </p:pic>
      <p:pic>
        <p:nvPicPr>
          <p:cNvPr id="26" name="Image 25" descr="slice16t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10400" y="3886200"/>
            <a:ext cx="1800000" cy="1350000"/>
          </a:xfrm>
          <a:prstGeom prst="rect">
            <a:avLst/>
          </a:prstGeom>
        </p:spPr>
      </p:pic>
      <p:pic>
        <p:nvPicPr>
          <p:cNvPr id="19" name="Image 18" descr="slice0t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4038600"/>
            <a:ext cx="1800000" cy="1350000"/>
          </a:xfrm>
          <a:prstGeom prst="rect">
            <a:avLst/>
          </a:prstGeom>
        </p:spPr>
      </p:pic>
      <p:pic>
        <p:nvPicPr>
          <p:cNvPr id="20" name="Image 19" descr="slice1t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4600" y="4038600"/>
            <a:ext cx="1800000" cy="1350000"/>
          </a:xfrm>
          <a:prstGeom prst="rect">
            <a:avLst/>
          </a:prstGeom>
        </p:spPr>
      </p:pic>
      <p:pic>
        <p:nvPicPr>
          <p:cNvPr id="22" name="Image 21" descr="slice16t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8000" y="4038600"/>
            <a:ext cx="1800000" cy="135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Introduction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514476"/>
            <a:ext cx="8229600" cy="461168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Data representation</a:t>
            </a:r>
          </a:p>
        </p:txBody>
      </p:sp>
      <p:pic>
        <p:nvPicPr>
          <p:cNvPr id="11" name="Image 10" descr="slice0t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400" y="4212600"/>
            <a:ext cx="1800000" cy="1350000"/>
          </a:xfrm>
          <a:prstGeom prst="rect">
            <a:avLst/>
          </a:prstGeom>
        </p:spPr>
      </p:pic>
      <p:pic>
        <p:nvPicPr>
          <p:cNvPr id="12" name="Image 11" descr="slice1t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91000" y="4212600"/>
            <a:ext cx="1800000" cy="1350000"/>
          </a:xfrm>
          <a:prstGeom prst="rect">
            <a:avLst/>
          </a:prstGeom>
        </p:spPr>
      </p:pic>
      <p:pic>
        <p:nvPicPr>
          <p:cNvPr id="14" name="Image 13" descr="slice16t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34400" y="4212600"/>
            <a:ext cx="1800000" cy="1350000"/>
          </a:xfrm>
          <a:prstGeom prst="rect">
            <a:avLst/>
          </a:prstGeom>
        </p:spPr>
      </p:pic>
      <p:cxnSp>
        <p:nvCxnSpPr>
          <p:cNvPr id="36" name="Connecteur droit 35"/>
          <p:cNvCxnSpPr/>
          <p:nvPr/>
        </p:nvCxnSpPr>
        <p:spPr>
          <a:xfrm>
            <a:off x="4724400" y="4800600"/>
            <a:ext cx="1828800" cy="0"/>
          </a:xfrm>
          <a:prstGeom prst="line">
            <a:avLst/>
          </a:prstGeom>
          <a:ln w="635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 rot="5400000" flipH="1" flipV="1">
            <a:off x="1295400" y="3200400"/>
            <a:ext cx="609600" cy="152400"/>
          </a:xfrm>
          <a:prstGeom prst="line">
            <a:avLst/>
          </a:prstGeom>
          <a:ln w="635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 rot="5400000" flipH="1" flipV="1">
            <a:off x="3505200" y="3200400"/>
            <a:ext cx="609600" cy="152400"/>
          </a:xfrm>
          <a:prstGeom prst="line">
            <a:avLst/>
          </a:prstGeom>
          <a:ln w="635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 rot="5400000" flipH="1" flipV="1">
            <a:off x="7848600" y="3200400"/>
            <a:ext cx="609600" cy="152400"/>
          </a:xfrm>
          <a:prstGeom prst="line">
            <a:avLst/>
          </a:prstGeom>
          <a:ln w="635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2"/>
          <p:cNvSpPr txBox="1">
            <a:spLocks/>
          </p:cNvSpPr>
          <p:nvPr/>
        </p:nvSpPr>
        <p:spPr>
          <a:xfrm>
            <a:off x="4724400" y="4953000"/>
            <a:ext cx="1905000" cy="6096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slices</a:t>
            </a: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762000" y="2286000"/>
            <a:ext cx="1905000" cy="6096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time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t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2971800" y="2286000"/>
            <a:ext cx="1905000" cy="6096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time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t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7239000" y="2286000"/>
            <a:ext cx="1905000" cy="6096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time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t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Introduction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1168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Data representation</a:t>
            </a:r>
          </a:p>
        </p:txBody>
      </p:sp>
      <p:sp>
        <p:nvSpPr>
          <p:cNvPr id="31" name="Cube 30"/>
          <p:cNvSpPr/>
          <p:nvPr/>
        </p:nvSpPr>
        <p:spPr>
          <a:xfrm>
            <a:off x="3657600" y="3276600"/>
            <a:ext cx="1752600" cy="1524000"/>
          </a:xfrm>
          <a:prstGeom prst="cube">
            <a:avLst>
              <a:gd name="adj" fmla="val 3924"/>
            </a:avLst>
          </a:prstGeom>
          <a:solidFill>
            <a:schemeClr val="bg1"/>
          </a:solidFill>
          <a:ln w="25400" cap="rnd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Cube 32"/>
          <p:cNvSpPr/>
          <p:nvPr/>
        </p:nvSpPr>
        <p:spPr>
          <a:xfrm>
            <a:off x="3581400" y="3352800"/>
            <a:ext cx="1752600" cy="1524000"/>
          </a:xfrm>
          <a:prstGeom prst="cube">
            <a:avLst>
              <a:gd name="adj" fmla="val 3924"/>
            </a:avLst>
          </a:prstGeom>
          <a:solidFill>
            <a:schemeClr val="bg1"/>
          </a:solidFill>
          <a:ln w="25400" cap="rnd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Cube 33"/>
          <p:cNvSpPr/>
          <p:nvPr/>
        </p:nvSpPr>
        <p:spPr>
          <a:xfrm>
            <a:off x="3505200" y="3429000"/>
            <a:ext cx="1752600" cy="1524000"/>
          </a:xfrm>
          <a:prstGeom prst="cube">
            <a:avLst>
              <a:gd name="adj" fmla="val 3924"/>
            </a:avLst>
          </a:prstGeom>
          <a:solidFill>
            <a:schemeClr val="bg1"/>
          </a:solidFill>
          <a:ln w="25400" cap="rnd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Cube 34"/>
          <p:cNvSpPr/>
          <p:nvPr/>
        </p:nvSpPr>
        <p:spPr>
          <a:xfrm>
            <a:off x="3429000" y="3505200"/>
            <a:ext cx="1752600" cy="1524000"/>
          </a:xfrm>
          <a:prstGeom prst="cube">
            <a:avLst>
              <a:gd name="adj" fmla="val 3924"/>
            </a:avLst>
          </a:prstGeom>
          <a:solidFill>
            <a:schemeClr val="bg1"/>
          </a:solidFill>
          <a:ln w="25400" cap="rnd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Cube 37"/>
          <p:cNvSpPr/>
          <p:nvPr/>
        </p:nvSpPr>
        <p:spPr>
          <a:xfrm>
            <a:off x="3352800" y="3581400"/>
            <a:ext cx="1752600" cy="1524000"/>
          </a:xfrm>
          <a:prstGeom prst="cube">
            <a:avLst>
              <a:gd name="adj" fmla="val 3924"/>
            </a:avLst>
          </a:prstGeom>
          <a:solidFill>
            <a:schemeClr val="bg1"/>
          </a:solidFill>
          <a:ln w="25400" cap="rnd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Cube 39"/>
          <p:cNvSpPr/>
          <p:nvPr/>
        </p:nvSpPr>
        <p:spPr>
          <a:xfrm>
            <a:off x="3276600" y="3657600"/>
            <a:ext cx="1752600" cy="1524000"/>
          </a:xfrm>
          <a:prstGeom prst="cube">
            <a:avLst>
              <a:gd name="adj" fmla="val 3924"/>
            </a:avLst>
          </a:prstGeom>
          <a:solidFill>
            <a:schemeClr val="bg1"/>
          </a:solidFill>
          <a:ln w="25400" cap="rnd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Cube 40"/>
          <p:cNvSpPr/>
          <p:nvPr/>
        </p:nvSpPr>
        <p:spPr>
          <a:xfrm>
            <a:off x="3200400" y="3733800"/>
            <a:ext cx="1752600" cy="1524000"/>
          </a:xfrm>
          <a:prstGeom prst="cube">
            <a:avLst>
              <a:gd name="adj" fmla="val 3924"/>
            </a:avLst>
          </a:prstGeom>
          <a:solidFill>
            <a:schemeClr val="bg1"/>
          </a:solidFill>
          <a:ln w="25400" cap="rnd" cmpd="sng" algn="ctr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2" name="Groupe 51"/>
          <p:cNvGrpSpPr/>
          <p:nvPr/>
        </p:nvGrpSpPr>
        <p:grpSpPr>
          <a:xfrm>
            <a:off x="3124200" y="3276600"/>
            <a:ext cx="2286000" cy="1981200"/>
            <a:chOff x="3124200" y="3276600"/>
            <a:chExt cx="2286000" cy="1981200"/>
          </a:xfrm>
        </p:grpSpPr>
        <p:grpSp>
          <p:nvGrpSpPr>
            <p:cNvPr id="51" name="Groupe 50"/>
            <p:cNvGrpSpPr/>
            <p:nvPr/>
          </p:nvGrpSpPr>
          <p:grpSpPr>
            <a:xfrm>
              <a:off x="3124200" y="3276600"/>
              <a:ext cx="2286000" cy="1981200"/>
              <a:chOff x="685800" y="3810000"/>
              <a:chExt cx="2286000" cy="1981200"/>
            </a:xfrm>
          </p:grpSpPr>
          <p:sp>
            <p:nvSpPr>
              <p:cNvPr id="47" name="Cube 46"/>
              <p:cNvSpPr/>
              <p:nvPr/>
            </p:nvSpPr>
            <p:spPr>
              <a:xfrm>
                <a:off x="685800" y="3810000"/>
                <a:ext cx="2286000" cy="1981200"/>
              </a:xfrm>
              <a:prstGeom prst="cube">
                <a:avLst>
                  <a:gd name="adj" fmla="val 24963"/>
                </a:avLst>
              </a:prstGeom>
              <a:solidFill>
                <a:schemeClr val="bg1"/>
              </a:solidFill>
              <a:ln w="25400" cap="rnd" cmpd="sng" algn="ctr">
                <a:solidFill>
                  <a:schemeClr val="tx1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Cube 47"/>
              <p:cNvSpPr/>
              <p:nvPr/>
            </p:nvSpPr>
            <p:spPr>
              <a:xfrm>
                <a:off x="685800" y="3810000"/>
                <a:ext cx="609600" cy="609600"/>
              </a:xfrm>
              <a:prstGeom prst="cube">
                <a:avLst>
                  <a:gd name="adj" fmla="val 74314"/>
                </a:avLst>
              </a:prstGeom>
              <a:solidFill>
                <a:schemeClr val="bg1"/>
              </a:solidFill>
              <a:ln w="25400" cap="rnd" cmpd="sng" algn="ctr">
                <a:solidFill>
                  <a:srgbClr val="FF0000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9" name="Cube 48"/>
            <p:cNvSpPr/>
            <p:nvPr/>
          </p:nvSpPr>
          <p:spPr>
            <a:xfrm>
              <a:off x="3276600" y="32766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Cube 49"/>
            <p:cNvSpPr/>
            <p:nvPr/>
          </p:nvSpPr>
          <p:spPr>
            <a:xfrm>
              <a:off x="3429000" y="32766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3" name="Cube 52"/>
          <p:cNvSpPr/>
          <p:nvPr/>
        </p:nvSpPr>
        <p:spPr>
          <a:xfrm>
            <a:off x="685800" y="3810000"/>
            <a:ext cx="609600" cy="609600"/>
          </a:xfrm>
          <a:prstGeom prst="cube">
            <a:avLst>
              <a:gd name="adj" fmla="val 74314"/>
            </a:avLst>
          </a:prstGeom>
          <a:solidFill>
            <a:schemeClr val="bg1"/>
          </a:solidFill>
          <a:ln w="25400" cap="rnd" cmpd="sng" algn="ctr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5" name="Connecteur droit avec flèche 54"/>
          <p:cNvCxnSpPr/>
          <p:nvPr/>
        </p:nvCxnSpPr>
        <p:spPr>
          <a:xfrm>
            <a:off x="1676400" y="4114800"/>
            <a:ext cx="1371600" cy="1588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Image 55" descr="curv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5200" y="2019800"/>
            <a:ext cx="5342858" cy="4000000"/>
          </a:xfrm>
          <a:prstGeom prst="rect">
            <a:avLst/>
          </a:prstGeom>
        </p:spPr>
      </p:pic>
      <p:grpSp>
        <p:nvGrpSpPr>
          <p:cNvPr id="115" name="Groupe 114"/>
          <p:cNvGrpSpPr/>
          <p:nvPr/>
        </p:nvGrpSpPr>
        <p:grpSpPr>
          <a:xfrm>
            <a:off x="304800" y="3352800"/>
            <a:ext cx="1524000" cy="1676400"/>
            <a:chOff x="381000" y="4648200"/>
            <a:chExt cx="1524000" cy="1676400"/>
          </a:xfrm>
        </p:grpSpPr>
        <p:sp>
          <p:nvSpPr>
            <p:cNvPr id="71" name="Cube 70"/>
            <p:cNvSpPr/>
            <p:nvPr/>
          </p:nvSpPr>
          <p:spPr>
            <a:xfrm>
              <a:off x="381000" y="57150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Cube 67"/>
            <p:cNvSpPr/>
            <p:nvPr/>
          </p:nvSpPr>
          <p:spPr>
            <a:xfrm>
              <a:off x="533400" y="57150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Cube 66"/>
            <p:cNvSpPr/>
            <p:nvPr/>
          </p:nvSpPr>
          <p:spPr>
            <a:xfrm>
              <a:off x="685800" y="57150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Cube 63"/>
            <p:cNvSpPr/>
            <p:nvPr/>
          </p:nvSpPr>
          <p:spPr>
            <a:xfrm>
              <a:off x="838200" y="57150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Cube 69"/>
            <p:cNvSpPr/>
            <p:nvPr/>
          </p:nvSpPr>
          <p:spPr>
            <a:xfrm>
              <a:off x="990600" y="57150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Cube 56"/>
            <p:cNvSpPr/>
            <p:nvPr/>
          </p:nvSpPr>
          <p:spPr>
            <a:xfrm>
              <a:off x="381000" y="55626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Cube 57"/>
            <p:cNvSpPr/>
            <p:nvPr/>
          </p:nvSpPr>
          <p:spPr>
            <a:xfrm>
              <a:off x="533400" y="55626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Cube 58"/>
            <p:cNvSpPr/>
            <p:nvPr/>
          </p:nvSpPr>
          <p:spPr>
            <a:xfrm>
              <a:off x="685800" y="55626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Cube 59"/>
            <p:cNvSpPr/>
            <p:nvPr/>
          </p:nvSpPr>
          <p:spPr>
            <a:xfrm>
              <a:off x="838200" y="55626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Cube 60"/>
            <p:cNvSpPr/>
            <p:nvPr/>
          </p:nvSpPr>
          <p:spPr>
            <a:xfrm>
              <a:off x="990600" y="55626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Cube 68"/>
            <p:cNvSpPr/>
            <p:nvPr/>
          </p:nvSpPr>
          <p:spPr>
            <a:xfrm>
              <a:off x="1143000" y="57150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Cube 61"/>
            <p:cNvSpPr/>
            <p:nvPr/>
          </p:nvSpPr>
          <p:spPr>
            <a:xfrm>
              <a:off x="1143000" y="55626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Cube 71"/>
            <p:cNvSpPr/>
            <p:nvPr/>
          </p:nvSpPr>
          <p:spPr>
            <a:xfrm>
              <a:off x="1295400" y="57150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Cube 62"/>
            <p:cNvSpPr/>
            <p:nvPr/>
          </p:nvSpPr>
          <p:spPr>
            <a:xfrm>
              <a:off x="1295400" y="55626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Cube 72"/>
            <p:cNvSpPr/>
            <p:nvPr/>
          </p:nvSpPr>
          <p:spPr>
            <a:xfrm>
              <a:off x="381000" y="54102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Cube 73"/>
            <p:cNvSpPr/>
            <p:nvPr/>
          </p:nvSpPr>
          <p:spPr>
            <a:xfrm>
              <a:off x="533400" y="54102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Cube 74"/>
            <p:cNvSpPr/>
            <p:nvPr/>
          </p:nvSpPr>
          <p:spPr>
            <a:xfrm>
              <a:off x="685800" y="54102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Cube 75"/>
            <p:cNvSpPr/>
            <p:nvPr/>
          </p:nvSpPr>
          <p:spPr>
            <a:xfrm>
              <a:off x="838200" y="54102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Cube 76"/>
            <p:cNvSpPr/>
            <p:nvPr/>
          </p:nvSpPr>
          <p:spPr>
            <a:xfrm>
              <a:off x="990600" y="54102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Cube 77"/>
            <p:cNvSpPr/>
            <p:nvPr/>
          </p:nvSpPr>
          <p:spPr>
            <a:xfrm>
              <a:off x="381000" y="52578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Cube 78"/>
            <p:cNvSpPr/>
            <p:nvPr/>
          </p:nvSpPr>
          <p:spPr>
            <a:xfrm>
              <a:off x="533400" y="52578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Cube 79"/>
            <p:cNvSpPr/>
            <p:nvPr/>
          </p:nvSpPr>
          <p:spPr>
            <a:xfrm>
              <a:off x="685800" y="52578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Cube 80"/>
            <p:cNvSpPr/>
            <p:nvPr/>
          </p:nvSpPr>
          <p:spPr>
            <a:xfrm>
              <a:off x="838200" y="52578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2" name="Cube 81"/>
            <p:cNvSpPr/>
            <p:nvPr/>
          </p:nvSpPr>
          <p:spPr>
            <a:xfrm>
              <a:off x="990600" y="52578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Cube 82"/>
            <p:cNvSpPr/>
            <p:nvPr/>
          </p:nvSpPr>
          <p:spPr>
            <a:xfrm>
              <a:off x="1143000" y="54102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Cube 83"/>
            <p:cNvSpPr/>
            <p:nvPr/>
          </p:nvSpPr>
          <p:spPr>
            <a:xfrm>
              <a:off x="1143000" y="52578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5" name="Cube 84"/>
            <p:cNvSpPr/>
            <p:nvPr/>
          </p:nvSpPr>
          <p:spPr>
            <a:xfrm>
              <a:off x="1295400" y="54102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6" name="Cube 85"/>
            <p:cNvSpPr/>
            <p:nvPr/>
          </p:nvSpPr>
          <p:spPr>
            <a:xfrm>
              <a:off x="1295400" y="52578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Cube 86"/>
            <p:cNvSpPr/>
            <p:nvPr/>
          </p:nvSpPr>
          <p:spPr>
            <a:xfrm>
              <a:off x="381000" y="51054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Cube 87"/>
            <p:cNvSpPr/>
            <p:nvPr/>
          </p:nvSpPr>
          <p:spPr>
            <a:xfrm>
              <a:off x="533400" y="51054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Cube 88"/>
            <p:cNvSpPr/>
            <p:nvPr/>
          </p:nvSpPr>
          <p:spPr>
            <a:xfrm>
              <a:off x="685800" y="51054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Cube 89"/>
            <p:cNvSpPr/>
            <p:nvPr/>
          </p:nvSpPr>
          <p:spPr>
            <a:xfrm>
              <a:off x="838200" y="51054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Cube 90"/>
            <p:cNvSpPr/>
            <p:nvPr/>
          </p:nvSpPr>
          <p:spPr>
            <a:xfrm>
              <a:off x="990600" y="51054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Cube 91"/>
            <p:cNvSpPr/>
            <p:nvPr/>
          </p:nvSpPr>
          <p:spPr>
            <a:xfrm>
              <a:off x="381000" y="49530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Cube 92"/>
            <p:cNvSpPr/>
            <p:nvPr/>
          </p:nvSpPr>
          <p:spPr>
            <a:xfrm>
              <a:off x="533400" y="49530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Cube 93"/>
            <p:cNvSpPr/>
            <p:nvPr/>
          </p:nvSpPr>
          <p:spPr>
            <a:xfrm>
              <a:off x="685800" y="49530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Cube 94"/>
            <p:cNvSpPr/>
            <p:nvPr/>
          </p:nvSpPr>
          <p:spPr>
            <a:xfrm>
              <a:off x="838200" y="49530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6" name="Cube 95"/>
            <p:cNvSpPr/>
            <p:nvPr/>
          </p:nvSpPr>
          <p:spPr>
            <a:xfrm>
              <a:off x="990600" y="49530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7" name="Cube 96"/>
            <p:cNvSpPr/>
            <p:nvPr/>
          </p:nvSpPr>
          <p:spPr>
            <a:xfrm>
              <a:off x="1143000" y="51054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Cube 97"/>
            <p:cNvSpPr/>
            <p:nvPr/>
          </p:nvSpPr>
          <p:spPr>
            <a:xfrm>
              <a:off x="1143000" y="49530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Cube 98"/>
            <p:cNvSpPr/>
            <p:nvPr/>
          </p:nvSpPr>
          <p:spPr>
            <a:xfrm>
              <a:off x="1295400" y="51054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Cube 99"/>
            <p:cNvSpPr/>
            <p:nvPr/>
          </p:nvSpPr>
          <p:spPr>
            <a:xfrm>
              <a:off x="1295400" y="49530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1" name="Cube 100"/>
            <p:cNvSpPr/>
            <p:nvPr/>
          </p:nvSpPr>
          <p:spPr>
            <a:xfrm>
              <a:off x="381000" y="48006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2" name="Cube 101"/>
            <p:cNvSpPr/>
            <p:nvPr/>
          </p:nvSpPr>
          <p:spPr>
            <a:xfrm>
              <a:off x="533400" y="48006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" name="Cube 102"/>
            <p:cNvSpPr/>
            <p:nvPr/>
          </p:nvSpPr>
          <p:spPr>
            <a:xfrm>
              <a:off x="685800" y="48006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4" name="Cube 103"/>
            <p:cNvSpPr/>
            <p:nvPr/>
          </p:nvSpPr>
          <p:spPr>
            <a:xfrm>
              <a:off x="838200" y="48006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5" name="Cube 104"/>
            <p:cNvSpPr/>
            <p:nvPr/>
          </p:nvSpPr>
          <p:spPr>
            <a:xfrm>
              <a:off x="990600" y="48006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6" name="Cube 105"/>
            <p:cNvSpPr/>
            <p:nvPr/>
          </p:nvSpPr>
          <p:spPr>
            <a:xfrm>
              <a:off x="381000" y="46482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7" name="Cube 106"/>
            <p:cNvSpPr/>
            <p:nvPr/>
          </p:nvSpPr>
          <p:spPr>
            <a:xfrm>
              <a:off x="533400" y="46482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Cube 107"/>
            <p:cNvSpPr/>
            <p:nvPr/>
          </p:nvSpPr>
          <p:spPr>
            <a:xfrm>
              <a:off x="685800" y="46482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Cube 108"/>
            <p:cNvSpPr/>
            <p:nvPr/>
          </p:nvSpPr>
          <p:spPr>
            <a:xfrm>
              <a:off x="838200" y="46482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Cube 109"/>
            <p:cNvSpPr/>
            <p:nvPr/>
          </p:nvSpPr>
          <p:spPr>
            <a:xfrm>
              <a:off x="990600" y="46482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1" name="Cube 110"/>
            <p:cNvSpPr/>
            <p:nvPr/>
          </p:nvSpPr>
          <p:spPr>
            <a:xfrm>
              <a:off x="1143000" y="48006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Cube 111"/>
            <p:cNvSpPr/>
            <p:nvPr/>
          </p:nvSpPr>
          <p:spPr>
            <a:xfrm>
              <a:off x="1143000" y="46482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Cube 112"/>
            <p:cNvSpPr/>
            <p:nvPr/>
          </p:nvSpPr>
          <p:spPr>
            <a:xfrm>
              <a:off x="1295400" y="48006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Cube 113"/>
            <p:cNvSpPr/>
            <p:nvPr/>
          </p:nvSpPr>
          <p:spPr>
            <a:xfrm>
              <a:off x="1295400" y="4648200"/>
              <a:ext cx="609600" cy="609600"/>
            </a:xfrm>
            <a:prstGeom prst="cube">
              <a:avLst>
                <a:gd name="adj" fmla="val 74314"/>
              </a:avLst>
            </a:prstGeom>
            <a:solidFill>
              <a:schemeClr val="bg1"/>
            </a:solidFill>
            <a:ln w="25400" cap="rnd" cmpd="sng" algn="ctr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6" name="Content Placeholder 2"/>
          <p:cNvSpPr txBox="1">
            <a:spLocks/>
          </p:cNvSpPr>
          <p:nvPr/>
        </p:nvSpPr>
        <p:spPr>
          <a:xfrm>
            <a:off x="5791200" y="2362200"/>
            <a:ext cx="3352800" cy="2971800"/>
          </a:xfrm>
          <a:prstGeom prst="rect">
            <a:avLst/>
          </a:prstGeom>
        </p:spPr>
        <p:txBody>
          <a:bodyPr vert="horz" rtlCol="0"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Compute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the different parametric images: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noProof="0" dirty="0" smtClean="0">
                <a:latin typeface="+mj-lt"/>
              </a:rPr>
              <a:t> Maximum Contrast Enhancement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2800" noProof="0" dirty="0" smtClean="0">
              <a:latin typeface="+mj-lt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2800" b="0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Wash – In 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0" lang="en-US" sz="2800" b="0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baseline="0" noProof="0" dirty="0" smtClean="0">
                <a:latin typeface="+mj-lt"/>
              </a:rPr>
              <a:t> </a:t>
            </a:r>
            <a:r>
              <a:rPr lang="en-US" sz="2800" baseline="0" noProof="0" dirty="0" smtClean="0">
                <a:latin typeface="+mj-lt"/>
              </a:rPr>
              <a:t>Wash - Out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aphicFrame>
        <p:nvGraphicFramePr>
          <p:cNvPr id="117" name="Diagramme 116"/>
          <p:cNvGraphicFramePr/>
          <p:nvPr/>
        </p:nvGraphicFramePr>
        <p:xfrm>
          <a:off x="2971800" y="3429000"/>
          <a:ext cx="2362200" cy="144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8" name="Image 117" descr="ImageMaxEnh12.bmp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92000" y="1371600"/>
            <a:ext cx="1800000" cy="1350000"/>
          </a:xfrm>
          <a:prstGeom prst="rect">
            <a:avLst/>
          </a:prstGeom>
        </p:spPr>
      </p:pic>
      <p:pic>
        <p:nvPicPr>
          <p:cNvPr id="119" name="Image 118" descr="ImageWashIn12.bmp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92000" y="3048000"/>
            <a:ext cx="1800000" cy="1350000"/>
          </a:xfrm>
          <a:prstGeom prst="rect">
            <a:avLst/>
          </a:prstGeom>
        </p:spPr>
      </p:pic>
      <p:pic>
        <p:nvPicPr>
          <p:cNvPr id="120" name="Image 119" descr="ImageWashOut12.bmp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77000" y="4669800"/>
            <a:ext cx="1800000" cy="1350000"/>
          </a:xfrm>
          <a:prstGeom prst="rect">
            <a:avLst/>
          </a:prstGeom>
        </p:spPr>
      </p:pic>
      <p:sp>
        <p:nvSpPr>
          <p:cNvPr id="121" name="Content Placeholder 2"/>
          <p:cNvSpPr txBox="1">
            <a:spLocks/>
          </p:cNvSpPr>
          <p:nvPr/>
        </p:nvSpPr>
        <p:spPr>
          <a:xfrm>
            <a:off x="0" y="4495800"/>
            <a:ext cx="2971800" cy="6096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Pixel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(</a:t>
            </a:r>
            <a:r>
              <a:rPr kumimoji="0" lang="en-US" sz="2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i,j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 in slice k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2" name="Content Placeholder 2"/>
          <p:cNvSpPr txBox="1">
            <a:spLocks/>
          </p:cNvSpPr>
          <p:nvPr/>
        </p:nvSpPr>
        <p:spPr>
          <a:xfrm>
            <a:off x="152400" y="5105400"/>
            <a:ext cx="1371600" cy="6096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Slice k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3" name="Content Placeholder 2"/>
          <p:cNvSpPr txBox="1">
            <a:spLocks/>
          </p:cNvSpPr>
          <p:nvPr/>
        </p:nvSpPr>
        <p:spPr>
          <a:xfrm>
            <a:off x="6781800" y="2743200"/>
            <a:ext cx="1295400" cy="381000"/>
          </a:xfrm>
          <a:prstGeom prst="rect">
            <a:avLst/>
          </a:prstGeom>
        </p:spPr>
        <p:txBody>
          <a:bodyPr vert="horz" rtlCol="0">
            <a:normAutofit fontScale="775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MCE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4" name="Content Placeholder 2"/>
          <p:cNvSpPr txBox="1">
            <a:spLocks/>
          </p:cNvSpPr>
          <p:nvPr/>
        </p:nvSpPr>
        <p:spPr>
          <a:xfrm>
            <a:off x="6705600" y="4267200"/>
            <a:ext cx="1524000" cy="609600"/>
          </a:xfrm>
          <a:prstGeom prst="rect">
            <a:avLst/>
          </a:prstGeom>
        </p:spPr>
        <p:txBody>
          <a:bodyPr vert="horz" rtlCol="0">
            <a:normAutofit fontScale="925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Wash - In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5" name="Content Placeholder 2"/>
          <p:cNvSpPr txBox="1">
            <a:spLocks/>
          </p:cNvSpPr>
          <p:nvPr/>
        </p:nvSpPr>
        <p:spPr>
          <a:xfrm>
            <a:off x="6705600" y="6096000"/>
            <a:ext cx="1524000" cy="609600"/>
          </a:xfrm>
          <a:prstGeom prst="rect">
            <a:avLst/>
          </a:prstGeom>
        </p:spPr>
        <p:txBody>
          <a:bodyPr vert="horz" rtlCol="0">
            <a:normAutofit fontScale="775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Wash - Out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91489E-6 L -0.34219 0.0027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" y="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5" grpId="0" animBg="1"/>
      <p:bldP spid="38" grpId="0" animBg="1"/>
      <p:bldP spid="40" grpId="0" animBg="1"/>
      <p:bldP spid="41" grpId="0" animBg="1"/>
      <p:bldP spid="53" grpId="0" animBg="1"/>
      <p:bldP spid="53" grpId="1" animBg="1"/>
      <p:bldP spid="116" grpId="0"/>
      <p:bldP spid="116" grpId="1"/>
      <p:bldGraphic spid="117" grpId="0">
        <p:bldAsOne/>
      </p:bldGraphic>
      <p:bldP spid="121" grpId="0"/>
      <p:bldP spid="121" grpId="1"/>
      <p:bldP spid="122" grpId="0"/>
      <p:bldP spid="123" grpId="0"/>
      <p:bldP spid="124" grpId="0"/>
      <p:bldP spid="1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Outline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Introduction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ALGORITHM DESCRIPTION</a:t>
            </a:r>
            <a:endParaRPr lang="en-US" b="1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Results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Improvements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Algorithm description</a:t>
            </a:r>
            <a:br>
              <a:rPr lang="en-US" sz="3200" dirty="0" smtClean="0"/>
            </a:br>
            <a:r>
              <a:rPr lang="en-US" sz="2400" dirty="0" smtClean="0"/>
              <a:t> 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514476"/>
            <a:ext cx="8229600" cy="4611688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Parameters computation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Injection time computation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Maximum computation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Global maxima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Local maxima</a:t>
            </a: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Parametric maps computation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Maximum Contrast Enhancement image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Wash – In image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Wash – Out image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Combination of parametric images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e 34"/>
          <p:cNvGrpSpPr/>
          <p:nvPr/>
        </p:nvGrpSpPr>
        <p:grpSpPr>
          <a:xfrm>
            <a:off x="0" y="2328376"/>
            <a:ext cx="4320000" cy="3234224"/>
            <a:chOff x="0" y="2328376"/>
            <a:chExt cx="4320000" cy="3234224"/>
          </a:xfrm>
        </p:grpSpPr>
        <p:pic>
          <p:nvPicPr>
            <p:cNvPr id="7" name="Image 6" descr="curv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28376"/>
              <a:ext cx="4320000" cy="323422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072049" y="4576809"/>
              <a:ext cx="36966" cy="739344"/>
            </a:xfrm>
            <a:prstGeom prst="rect">
              <a:avLst/>
            </a:prstGeom>
            <a:solidFill>
              <a:srgbClr val="FF0000"/>
            </a:solidFill>
            <a:ln w="25400" cap="rnd" cmpd="sng" algn="ctr">
              <a:noFill/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Image 35" descr="fla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328376"/>
            <a:ext cx="4320000" cy="32342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Algorithm description</a:t>
            </a:r>
            <a:br>
              <a:rPr lang="en-US" sz="3200" dirty="0" smtClean="0"/>
            </a:br>
            <a:r>
              <a:rPr lang="en-US" sz="2400" dirty="0" smtClean="0"/>
              <a:t>Injection time computation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0" name="Image 19" descr="curv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8800" y="1900820"/>
            <a:ext cx="5400000" cy="4042780"/>
          </a:xfrm>
          <a:prstGeom prst="rect">
            <a:avLst/>
          </a:prstGeom>
        </p:spPr>
      </p:pic>
      <p:pic>
        <p:nvPicPr>
          <p:cNvPr id="25" name="Image 24" descr="curv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5000" y="1905000"/>
            <a:ext cx="5400000" cy="404278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311060" y="4791740"/>
            <a:ext cx="46208" cy="924180"/>
          </a:xfrm>
          <a:prstGeom prst="rect">
            <a:avLst/>
          </a:prstGeom>
          <a:solidFill>
            <a:srgbClr val="FF0000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/>
          <p:nvPr/>
        </p:nvCxnSpPr>
        <p:spPr>
          <a:xfrm rot="10800000">
            <a:off x="2514600" y="5713395"/>
            <a:ext cx="770150" cy="1605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 flipH="1">
            <a:off x="2286000" y="3657600"/>
            <a:ext cx="1001193" cy="46208"/>
          </a:xfrm>
          <a:prstGeom prst="rect">
            <a:avLst/>
          </a:prstGeom>
          <a:solidFill>
            <a:srgbClr val="FF0000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229600" cy="461168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solidFill>
                  <a:schemeClr val="tx1"/>
                </a:solidFill>
              </a:rPr>
              <a:t>Cancer tissue response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828800" y="5867400"/>
            <a:ext cx="2133600" cy="685800"/>
          </a:xfrm>
          <a:prstGeom prst="rect">
            <a:avLst/>
          </a:prstGeom>
        </p:spPr>
        <p:txBody>
          <a:bodyPr vert="horz" rtlCol="0">
            <a:normAutofit fontScale="850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800" dirty="0" smtClean="0">
                <a:latin typeface="+mj-lt"/>
              </a:rPr>
              <a:t>Injection time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276600" y="3657600"/>
            <a:ext cx="45719" cy="2058320"/>
          </a:xfrm>
          <a:prstGeom prst="rect">
            <a:avLst/>
          </a:prstGeom>
          <a:solidFill>
            <a:srgbClr val="FF0000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4" name="Groupe 33"/>
          <p:cNvGrpSpPr/>
          <p:nvPr/>
        </p:nvGrpSpPr>
        <p:grpSpPr>
          <a:xfrm>
            <a:off x="4824000" y="2362200"/>
            <a:ext cx="4320000" cy="3234225"/>
            <a:chOff x="4824000" y="2362200"/>
            <a:chExt cx="4320000" cy="3234225"/>
          </a:xfrm>
        </p:grpSpPr>
        <p:pic>
          <p:nvPicPr>
            <p:cNvPr id="14" name="Image 13" descr="curv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24000" y="2362200"/>
              <a:ext cx="4320000" cy="32342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 flipH="1">
              <a:off x="5943600" y="3733800"/>
              <a:ext cx="36966" cy="1478688"/>
            </a:xfrm>
            <a:prstGeom prst="rect">
              <a:avLst/>
            </a:prstGeom>
            <a:solidFill>
              <a:srgbClr val="FF0000"/>
            </a:solidFill>
            <a:ln w="25400" cap="rnd" cmpd="sng" algn="ctr">
              <a:noFill/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9" name="Content Placeholder 2"/>
          <p:cNvSpPr txBox="1">
            <a:spLocks/>
          </p:cNvSpPr>
          <p:nvPr/>
        </p:nvSpPr>
        <p:spPr>
          <a:xfrm>
            <a:off x="0" y="5791200"/>
            <a:ext cx="9144000" cy="685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800" dirty="0" smtClean="0">
                <a:solidFill>
                  <a:srgbClr val="FF0000"/>
                </a:solidFill>
                <a:latin typeface="+mj-lt"/>
              </a:rPr>
              <a:t>Impossible to find the parameter !!!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43" name="Groupe 42"/>
          <p:cNvGrpSpPr/>
          <p:nvPr/>
        </p:nvGrpSpPr>
        <p:grpSpPr>
          <a:xfrm>
            <a:off x="4824000" y="2362200"/>
            <a:ext cx="4320000" cy="3234224"/>
            <a:chOff x="4800600" y="2362200"/>
            <a:chExt cx="4320000" cy="3234224"/>
          </a:xfrm>
        </p:grpSpPr>
        <p:pic>
          <p:nvPicPr>
            <p:cNvPr id="37" name="Image 36" descr="flatderiv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00600" y="2362200"/>
              <a:ext cx="4320000" cy="3234224"/>
            </a:xfrm>
            <a:prstGeom prst="rect">
              <a:avLst/>
            </a:prstGeom>
          </p:spPr>
        </p:pic>
        <p:cxnSp>
          <p:nvCxnSpPr>
            <p:cNvPr id="42" name="Connecteur droit 41"/>
            <p:cNvCxnSpPr/>
            <p:nvPr/>
          </p:nvCxnSpPr>
          <p:spPr>
            <a:xfrm>
              <a:off x="5386800" y="3733800"/>
              <a:ext cx="3352800" cy="0"/>
            </a:xfrm>
            <a:prstGeom prst="line">
              <a:avLst/>
            </a:prstGeom>
            <a:ln w="317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Content Placeholder 2"/>
          <p:cNvSpPr txBox="1">
            <a:spLocks/>
          </p:cNvSpPr>
          <p:nvPr/>
        </p:nvSpPr>
        <p:spPr>
          <a:xfrm>
            <a:off x="0" y="3429000"/>
            <a:ext cx="1981200" cy="685800"/>
          </a:xfrm>
          <a:prstGeom prst="rect">
            <a:avLst/>
          </a:prstGeom>
        </p:spPr>
        <p:txBody>
          <a:bodyPr vert="horz" rtlCol="0">
            <a:normAutofit fontScale="700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800" noProof="0" dirty="0" smtClean="0">
                <a:latin typeface="+mj-lt"/>
              </a:rPr>
              <a:t>Simple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800" noProof="0" dirty="0" smtClean="0">
                <a:latin typeface="+mj-lt"/>
              </a:rPr>
              <a:t> threshold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609600" y="1447800"/>
            <a:ext cx="8229600" cy="4611688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Non cancer tissue response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9600" y="1447800"/>
            <a:ext cx="8229600" cy="4611688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800" dirty="0" smtClean="0">
                <a:latin typeface="+mj-lt"/>
              </a:rPr>
              <a:t>Algorithm: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Initialization: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Injection time = 4; threshold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&lt; 10(25% of first points) 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(derivative(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&gt; threshold)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	Injection time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end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end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1447800"/>
            <a:ext cx="8229600" cy="4611688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Cancer tissue derivative response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8" grpId="0" uiExpand="1" animBg="1"/>
      <p:bldP spid="28" grpId="1" uiExpand="1" animBg="1"/>
      <p:bldP spid="29" grpId="0" build="p"/>
      <p:bldP spid="29" grpId="1" build="p"/>
      <p:bldP spid="29" grpId="2" build="p"/>
      <p:bldP spid="30" grpId="0"/>
      <p:bldP spid="30" grpId="1" uiExpand="1"/>
      <p:bldP spid="32" grpId="1" uiExpand="1" animBg="1"/>
      <p:bldP spid="32" grpId="2" uiExpand="1" animBg="1"/>
      <p:bldP spid="39" grpId="0" uiExpand="1"/>
      <p:bldP spid="39" grpId="1" uiExpand="1"/>
      <p:bldP spid="44" grpId="1" uiExpand="1"/>
      <p:bldP spid="44" grpId="2" uiExpand="1"/>
      <p:bldP spid="46" grpId="0" uiExpand="1" build="p"/>
      <p:bldP spid="46" grpId="1" uiExpand="1" build="allAtOnce"/>
      <p:bldP spid="33" grpId="0" uiExpand="1" build="p"/>
      <p:bldP spid="47" grpId="0"/>
      <p:bldP spid="4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Algorithm description</a:t>
            </a:r>
            <a:br>
              <a:rPr lang="en-US" sz="3200" dirty="0" smtClean="0"/>
            </a:br>
            <a:r>
              <a:rPr lang="en-US" sz="2400" dirty="0" smtClean="0"/>
              <a:t>maximum </a:t>
            </a:r>
            <a:r>
              <a:rPr lang="en-US" sz="2400" dirty="0" smtClean="0"/>
              <a:t>computation – global maxima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11/27/2010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Management and Post-Processing of Prostate Perfusion MRI -  Ali </a:t>
            </a:r>
            <a:r>
              <a:rPr lang="en-US" dirty="0" err="1" smtClean="0"/>
              <a:t>Mirzai</a:t>
            </a:r>
            <a:r>
              <a:rPr lang="en-US" dirty="0" smtClean="0"/>
              <a:t> &amp; Guillaume </a:t>
            </a:r>
            <a:r>
              <a:rPr lang="en-US" dirty="0" err="1" smtClean="0"/>
              <a:t>Lemaître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E102-A792-4ED1-AF41-03D37335906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Image 8" descr="u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6142" y="1981200"/>
            <a:ext cx="5342858" cy="4000000"/>
          </a:xfrm>
          <a:prstGeom prst="rect">
            <a:avLst/>
          </a:prstGeom>
        </p:spPr>
      </p:pic>
      <p:grpSp>
        <p:nvGrpSpPr>
          <p:cNvPr id="17" name="Groupe 16"/>
          <p:cNvGrpSpPr/>
          <p:nvPr/>
        </p:nvGrpSpPr>
        <p:grpSpPr>
          <a:xfrm>
            <a:off x="1905000" y="1981200"/>
            <a:ext cx="5342858" cy="4000000"/>
            <a:chOff x="3581400" y="228600"/>
            <a:chExt cx="5342858" cy="4000000"/>
          </a:xfrm>
        </p:grpSpPr>
        <p:pic>
          <p:nvPicPr>
            <p:cNvPr id="10" name="Image 9" descr="smooth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1400" y="228600"/>
              <a:ext cx="5342858" cy="4000000"/>
            </a:xfrm>
            <a:prstGeom prst="rect">
              <a:avLst/>
            </a:prstGeom>
          </p:spPr>
        </p:pic>
        <p:cxnSp>
          <p:nvCxnSpPr>
            <p:cNvPr id="11" name="Connecteur droit 10"/>
            <p:cNvCxnSpPr/>
            <p:nvPr/>
          </p:nvCxnSpPr>
          <p:spPr>
            <a:xfrm>
              <a:off x="4267200" y="2514600"/>
              <a:ext cx="3886200" cy="0"/>
            </a:xfrm>
            <a:prstGeom prst="line">
              <a:avLst/>
            </a:prstGeom>
            <a:ln w="317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 rot="5400000" flipH="1" flipV="1">
              <a:off x="7505700" y="3162300"/>
              <a:ext cx="1295400" cy="0"/>
            </a:xfrm>
            <a:prstGeom prst="line">
              <a:avLst/>
            </a:prstGeom>
            <a:ln w="317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0" y="5943600"/>
            <a:ext cx="9144000" cy="466724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en-US" dirty="0" smtClean="0">
                <a:solidFill>
                  <a:schemeClr val="tx1"/>
                </a:solidFill>
              </a:rPr>
              <a:t>Smooth the curve to be less sensitive to the noise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6019800" y="3657600"/>
            <a:ext cx="3124200" cy="1066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i;i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&lt;all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points;i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find max;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end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15 1.49861E-6 L -0.20885 1.49861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0" grpId="1" build="p"/>
      <p:bldP spid="25" grpId="0"/>
    </p:bldLst>
  </p:timing>
</p:sld>
</file>

<file path=ppt/theme/theme1.xml><?xml version="1.0" encoding="utf-8"?>
<a:theme xmlns:a="http://schemas.openxmlformats.org/drawingml/2006/main" name="country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E47E7E"/>
      </a:hlink>
      <a:folHlink>
        <a:srgbClr val="C84447"/>
      </a:folHlink>
    </a:clrScheme>
    <a:fontScheme name="Office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accent3"/>
        </a:solidFill>
        <a:ln w="25400" cap="rnd" cmpd="sng" algn="ctr">
          <a:noFill/>
          <a:prstDash val="solid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ight Background Segoe 4-3 template-template_April-17-2007">
  <a:themeElements>
    <a:clrScheme name="White - blue accents template template">
      <a:dk1>
        <a:srgbClr val="000000"/>
      </a:dk1>
      <a:lt1>
        <a:srgbClr val="FFFFFF"/>
      </a:lt1>
      <a:dk2>
        <a:srgbClr val="1D4775"/>
      </a:dk2>
      <a:lt2>
        <a:srgbClr val="FEF194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A061C3"/>
      </a:accent6>
      <a:hlink>
        <a:srgbClr val="1D4775"/>
      </a:hlink>
      <a:folHlink>
        <a:srgbClr val="1D477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300" dirty="0" smtClean="0">
            <a:solidFill>
              <a:schemeClr val="tx1"/>
            </a:solidFill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White with Courier font for code slides">
  <a:themeElements>
    <a:clrScheme name="Blue Template-Template">
      <a:dk1>
        <a:srgbClr val="000000"/>
      </a:dk1>
      <a:lt1>
        <a:srgbClr val="FFFFFF"/>
      </a:lt1>
      <a:dk2>
        <a:srgbClr val="050595"/>
      </a:dk2>
      <a:lt2>
        <a:srgbClr val="FFFFFF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7D3DA1"/>
      </a:accent6>
      <a:hlink>
        <a:srgbClr val="F3EB4F"/>
      </a:hlink>
      <a:folHlink>
        <a:srgbClr val="7DDD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109728" tIns="54864" rIns="109728" bIns="54864" numCol="1" rtlCol="0" anchor="ctr" anchorCtr="0" compatLnSpc="1">
        <a:prstTxWarp prst="textNoShape">
          <a:avLst/>
        </a:prstTxWarp>
      </a:bodyPr>
      <a:lstStyle>
        <a:defPPr marL="0" marR="0" indent="0" algn="ctr" defTabSz="10969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0" i="0" u="none" strike="noStrike" cap="none" normalizeH="0" baseline="0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Real-Time Image Registration</Template>
  <TotalTime>3202</TotalTime>
  <Words>1049</Words>
  <Application>Microsoft Office PowerPoint</Application>
  <PresentationFormat>Affichage à l'écran (4:3)</PresentationFormat>
  <Paragraphs>357</Paragraphs>
  <Slides>35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35</vt:i4>
      </vt:variant>
    </vt:vector>
  </HeadingPairs>
  <TitlesOfParts>
    <vt:vector size="38" baseType="lpstr">
      <vt:lpstr>country</vt:lpstr>
      <vt:lpstr>Light Background Segoe 4-3 template-template_April-17-2007</vt:lpstr>
      <vt:lpstr>White with Courier font for code slides</vt:lpstr>
      <vt:lpstr>Management and Post-Processing of Prostate Perfusion MRI</vt:lpstr>
      <vt:lpstr>Outline</vt:lpstr>
      <vt:lpstr>Outline</vt:lpstr>
      <vt:lpstr>Introduction</vt:lpstr>
      <vt:lpstr>Introduction</vt:lpstr>
      <vt:lpstr>Outline</vt:lpstr>
      <vt:lpstr>Algorithm description  </vt:lpstr>
      <vt:lpstr>Algorithm description Injection time computation</vt:lpstr>
      <vt:lpstr>Algorithm description maximum computation – global maxima</vt:lpstr>
      <vt:lpstr>Algorithm description maximum computation – Local maxima</vt:lpstr>
      <vt:lpstr>Algorithm description maximum contrast enhancement parameter</vt:lpstr>
      <vt:lpstr>Algorithm description maximum contrast enhancement parameter</vt:lpstr>
      <vt:lpstr>Algorithm description maximum contrast enhancement parameter</vt:lpstr>
      <vt:lpstr>Algorithm description Wash-in parameter</vt:lpstr>
      <vt:lpstr>Algorithm description Wash-in parameter</vt:lpstr>
      <vt:lpstr>Algorithm description Wash-out parameter</vt:lpstr>
      <vt:lpstr>Algorithm description Wash-out parameter</vt:lpstr>
      <vt:lpstr>Algorithm description Post – processing </vt:lpstr>
      <vt:lpstr>Algorithm description Combination of parametric images</vt:lpstr>
      <vt:lpstr>Outline</vt:lpstr>
      <vt:lpstr>Results Patient 313 – without muscle normalization</vt:lpstr>
      <vt:lpstr>Results Patient 313 – with muscle normalization</vt:lpstr>
      <vt:lpstr>Results Patient 313 – with correction</vt:lpstr>
      <vt:lpstr>Results Patient 313 – with correction and normalization</vt:lpstr>
      <vt:lpstr>Results Patient 405 – without muscle normalization</vt:lpstr>
      <vt:lpstr>Results Patient 405 – with muscle normalization</vt:lpstr>
      <vt:lpstr>Results Patient 405 – with correction</vt:lpstr>
      <vt:lpstr>Results Patient 405 – with correction and normalization</vt:lpstr>
      <vt:lpstr>Results Patient 407 – without muscle normalization</vt:lpstr>
      <vt:lpstr>Results Patient 407 – with correction</vt:lpstr>
      <vt:lpstr>Results Patient 409 – without muscle normalization</vt:lpstr>
      <vt:lpstr>Results Patient 409 – with muscle normalization</vt:lpstr>
      <vt:lpstr>Results Patient 409 – with correction</vt:lpstr>
      <vt:lpstr>Outline</vt:lpstr>
      <vt:lpstr>Improvements   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cjb</dc:creator>
  <cp:lastModifiedBy>G.lemaitre</cp:lastModifiedBy>
  <cp:revision>103</cp:revision>
  <dcterms:created xsi:type="dcterms:W3CDTF">2010-11-05T18:43:00Z</dcterms:created>
  <dcterms:modified xsi:type="dcterms:W3CDTF">2010-11-29T16:55:01Z</dcterms:modified>
</cp:coreProperties>
</file>